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39" r:id="rId3"/>
    <p:sldId id="258" r:id="rId4"/>
    <p:sldId id="360" r:id="rId5"/>
    <p:sldId id="265" r:id="rId6"/>
    <p:sldId id="365" r:id="rId7"/>
    <p:sldId id="361" r:id="rId8"/>
    <p:sldId id="362" r:id="rId9"/>
    <p:sldId id="363" r:id="rId10"/>
    <p:sldId id="364" r:id="rId11"/>
    <p:sldId id="359" r:id="rId12"/>
    <p:sldId id="357" r:id="rId13"/>
    <p:sldId id="35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605"/>
    <a:srgbClr val="6F7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1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1E728-4AFD-4DA5-9A99-E13595315A49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F84BA-10D0-48C0-9510-F2C558F5A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8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FA2F2-B27C-4F62-BB6D-3A58C90A92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1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96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656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7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42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8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94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36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87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30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5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77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7319F-A277-43B9-B888-1D441EC16092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27784-97FC-4ADD-B4C9-311EBE60E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56792" y="1203650"/>
            <a:ext cx="3004457" cy="375090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矩形 11"/>
          <p:cNvSpPr/>
          <p:nvPr/>
        </p:nvSpPr>
        <p:spPr>
          <a:xfrm>
            <a:off x="4096138" y="2094725"/>
            <a:ext cx="1138334" cy="2220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29529" y="271799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6B960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双调谐谐振放大器实验</a:t>
            </a:r>
          </a:p>
        </p:txBody>
      </p:sp>
      <p:sp useBgFill="1">
        <p:nvSpPr>
          <p:cNvPr id="14" name="矩形 13"/>
          <p:cNvSpPr/>
          <p:nvPr/>
        </p:nvSpPr>
        <p:spPr>
          <a:xfrm>
            <a:off x="1422919" y="1763486"/>
            <a:ext cx="867746" cy="2696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65516" y="2294273"/>
            <a:ext cx="625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B960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>
                <a:solidFill>
                  <a:srgbClr val="6B960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班</a:t>
            </a:r>
            <a:r>
              <a:rPr lang="zh-CN" altLang="en-US" sz="2400" dirty="0">
                <a:solidFill>
                  <a:srgbClr val="6B960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400">
                <a:solidFill>
                  <a:srgbClr val="6B960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</a:t>
            </a:r>
            <a:endParaRPr lang="zh-CN" altLang="en-US" sz="2400" dirty="0">
              <a:solidFill>
                <a:srgbClr val="6B960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355771" y="3953494"/>
            <a:ext cx="2209025" cy="338554"/>
          </a:xfrm>
          <a:prstGeom prst="roundRect">
            <a:avLst>
              <a:gd name="adj" fmla="val 43919"/>
            </a:avLst>
          </a:prstGeom>
          <a:solidFill>
            <a:srgbClr val="6B9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295122" y="3953494"/>
            <a:ext cx="2469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汇报人：许凯文、许辉</a:t>
            </a:r>
          </a:p>
        </p:txBody>
      </p:sp>
    </p:spTree>
    <p:extLst>
      <p:ext uri="{BB962C8B-B14F-4D97-AF65-F5344CB8AC3E}">
        <p14:creationId xmlns:p14="http://schemas.microsoft.com/office/powerpoint/2010/main" val="3730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5290449-5AB9-499A-BB47-A32B1F42E2FC}"/>
              </a:ext>
            </a:extLst>
          </p:cNvPr>
          <p:cNvSpPr/>
          <p:nvPr/>
        </p:nvSpPr>
        <p:spPr>
          <a:xfrm>
            <a:off x="0" y="331694"/>
            <a:ext cx="854439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6E9110-0D3C-4DDF-89F6-EF40C364E21C}"/>
              </a:ext>
            </a:extLst>
          </p:cNvPr>
          <p:cNvSpPr/>
          <p:nvPr/>
        </p:nvSpPr>
        <p:spPr>
          <a:xfrm>
            <a:off x="898789" y="331694"/>
            <a:ext cx="155833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9DF7EC-A84A-4BA4-BD98-3BF6E9550574}"/>
              </a:ext>
            </a:extLst>
          </p:cNvPr>
          <p:cNvSpPr/>
          <p:nvPr/>
        </p:nvSpPr>
        <p:spPr>
          <a:xfrm>
            <a:off x="1179561" y="312779"/>
            <a:ext cx="2040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问题总结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右箭头 2">
            <a:extLst>
              <a:ext uri="{FF2B5EF4-FFF2-40B4-BE49-F238E27FC236}">
                <a16:creationId xmlns:a16="http://schemas.microsoft.com/office/drawing/2014/main" id="{49CB134B-E526-1FE5-D4FE-CFD1BA9BF0DD}"/>
              </a:ext>
            </a:extLst>
          </p:cNvPr>
          <p:cNvSpPr/>
          <p:nvPr/>
        </p:nvSpPr>
        <p:spPr>
          <a:xfrm>
            <a:off x="651491" y="1649314"/>
            <a:ext cx="1548542" cy="349897"/>
          </a:xfrm>
          <a:prstGeom prst="rightArrow">
            <a:avLst>
              <a:gd name="adj1" fmla="val 82558"/>
              <a:gd name="adj2" fmla="val 50000"/>
            </a:avLst>
          </a:prstGeom>
          <a:solidFill>
            <a:srgbClr val="6B9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71B051-C51B-6F3E-7EE5-E18205EDDABA}"/>
              </a:ext>
            </a:extLst>
          </p:cNvPr>
          <p:cNvSpPr txBox="1"/>
          <p:nvPr/>
        </p:nvSpPr>
        <p:spPr>
          <a:xfrm>
            <a:off x="2877671" y="1649314"/>
            <a:ext cx="6391835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如何调出单峰 </a:t>
            </a:r>
            <a:r>
              <a:rPr lang="en-US" altLang="zh-CN" dirty="0"/>
              <a:t>– CM</a:t>
            </a:r>
            <a:r>
              <a:rPr lang="zh-CN" altLang="en-US" dirty="0"/>
              <a:t>、谐振网络的电位器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双峰的两个峰最大幅度不对称、通频带不相同（初级回路较好）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调整耦合因数使得后级回路的峰的频率几乎没有变化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谐振放大器稳定性 </a:t>
            </a:r>
            <a:r>
              <a:rPr lang="en-US" altLang="zh-CN" dirty="0"/>
              <a:t>– </a:t>
            </a:r>
            <a:r>
              <a:rPr lang="zh-CN" altLang="en-US" dirty="0"/>
              <a:t>此时工作频率远低于</a:t>
            </a:r>
            <a:r>
              <a:rPr lang="en-US" altLang="zh-CN" dirty="0"/>
              <a:t>9018</a:t>
            </a:r>
            <a:r>
              <a:rPr lang="zh-CN" altLang="en-US" dirty="0"/>
              <a:t>高频管的特征频率（</a:t>
            </a:r>
            <a:r>
              <a:rPr lang="en-US" altLang="zh-CN" dirty="0"/>
              <a:t>500M</a:t>
            </a:r>
            <a:r>
              <a:rPr lang="zh-CN" altLang="en-US" dirty="0"/>
              <a:t>），正向传输导纳的相位为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 err="1"/>
              <a:t>yre</a:t>
            </a:r>
            <a:r>
              <a:rPr lang="zh-CN" altLang="en-US" dirty="0"/>
              <a:t>以电纳起主要作用，可能形成电感反馈三端振荡器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D9D978-19C1-41E0-F8EE-244C405FC1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05" y="4681101"/>
            <a:ext cx="3756212" cy="15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5290449-5AB9-499A-BB47-A32B1F42E2FC}"/>
              </a:ext>
            </a:extLst>
          </p:cNvPr>
          <p:cNvSpPr/>
          <p:nvPr/>
        </p:nvSpPr>
        <p:spPr>
          <a:xfrm>
            <a:off x="0" y="331694"/>
            <a:ext cx="854439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6E9110-0D3C-4DDF-89F6-EF40C364E21C}"/>
              </a:ext>
            </a:extLst>
          </p:cNvPr>
          <p:cNvSpPr/>
          <p:nvPr/>
        </p:nvSpPr>
        <p:spPr>
          <a:xfrm>
            <a:off x="898789" y="331694"/>
            <a:ext cx="155833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9DF7EC-A84A-4BA4-BD98-3BF6E9550574}"/>
              </a:ext>
            </a:extLst>
          </p:cNvPr>
          <p:cNvSpPr/>
          <p:nvPr/>
        </p:nvSpPr>
        <p:spPr>
          <a:xfrm>
            <a:off x="1179561" y="312779"/>
            <a:ext cx="2040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双峰再解析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AB6EE97-6BDF-493D-B284-17A7A0C8795D}"/>
              </a:ext>
            </a:extLst>
          </p:cNvPr>
          <p:cNvSpPr/>
          <p:nvPr/>
        </p:nvSpPr>
        <p:spPr>
          <a:xfrm>
            <a:off x="586003" y="1211137"/>
            <a:ext cx="92678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前期主要是通过数学的角度解释双峰的产生，后来我们小组成员进行思考后，下面再从电路角度进行解释。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双峰曲线的真正成因，在于电路过耦合并处于主谐振状态下，由反映导纳作用而形成。部分同学理解的由于两个回路谐振频率不同，是不正确的。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次级电路反映到初级电路的反映电导要消耗能量，在主谐振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 = w0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时，损耗最大，故有下凹点。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当频率偏移到主谐振点后，两回路失谐，不再呈纯电导，而含有电纳成分。以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 &lt; w0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为例，初级容纳减小，感纳增大，失谐。此时，次级电路也是感纳大于容纳。但通过电容耦合到初级电路的反映电纳恰好是容纳，从而弥补了初级容纳的下降，在新的频点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产生了又一次谐振，使电路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值反而升高，出现峰值。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w&gt;w0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的情况同理。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774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5290449-5AB9-499A-BB47-A32B1F42E2FC}"/>
              </a:ext>
            </a:extLst>
          </p:cNvPr>
          <p:cNvSpPr/>
          <p:nvPr/>
        </p:nvSpPr>
        <p:spPr>
          <a:xfrm>
            <a:off x="0" y="331694"/>
            <a:ext cx="854439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6E9110-0D3C-4DDF-89F6-EF40C364E21C}"/>
              </a:ext>
            </a:extLst>
          </p:cNvPr>
          <p:cNvSpPr/>
          <p:nvPr/>
        </p:nvSpPr>
        <p:spPr>
          <a:xfrm>
            <a:off x="898789" y="331694"/>
            <a:ext cx="155833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9DF7EC-A84A-4BA4-BD98-3BF6E9550574}"/>
              </a:ext>
            </a:extLst>
          </p:cNvPr>
          <p:cNvSpPr/>
          <p:nvPr/>
        </p:nvSpPr>
        <p:spPr>
          <a:xfrm>
            <a:off x="1179561" y="312779"/>
            <a:ext cx="2040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双峰再解析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AB6EE97-6BDF-493D-B284-17A7A0C8795D}"/>
              </a:ext>
            </a:extLst>
          </p:cNvPr>
          <p:cNvSpPr/>
          <p:nvPr/>
        </p:nvSpPr>
        <p:spPr>
          <a:xfrm>
            <a:off x="586003" y="1211137"/>
            <a:ext cx="92678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3. Cm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实际上是参与到两边回路的谐振的，能够改变谐振频本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w0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的大小。因此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改变后往往也需要重新调整确定主谐振频率。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（低谷的位置会发生变化）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275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5290449-5AB9-499A-BB47-A32B1F42E2FC}"/>
              </a:ext>
            </a:extLst>
          </p:cNvPr>
          <p:cNvSpPr/>
          <p:nvPr/>
        </p:nvSpPr>
        <p:spPr>
          <a:xfrm>
            <a:off x="0" y="331694"/>
            <a:ext cx="854439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6E9110-0D3C-4DDF-89F6-EF40C364E21C}"/>
              </a:ext>
            </a:extLst>
          </p:cNvPr>
          <p:cNvSpPr/>
          <p:nvPr/>
        </p:nvSpPr>
        <p:spPr>
          <a:xfrm>
            <a:off x="898789" y="331694"/>
            <a:ext cx="155833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9DF7EC-A84A-4BA4-BD98-3BF6E9550574}"/>
              </a:ext>
            </a:extLst>
          </p:cNvPr>
          <p:cNvSpPr/>
          <p:nvPr/>
        </p:nvSpPr>
        <p:spPr>
          <a:xfrm>
            <a:off x="1179560" y="331694"/>
            <a:ext cx="38977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双峰特性的实际意义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AB6EE97-6BDF-493D-B284-17A7A0C8795D}"/>
              </a:ext>
            </a:extLst>
          </p:cNvPr>
          <p:cNvSpPr/>
          <p:nvPr/>
        </p:nvSpPr>
        <p:spPr>
          <a:xfrm>
            <a:off x="586002" y="1223168"/>
            <a:ext cx="95927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由这次的实验结果，我们了解到，相比于单调谐电路，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的耦合作用使回路出现双峰特性，能够进一步展宽回路的带宽。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这使得双调谐电路在一些音视频电路中能够大展身手。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85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325" y="3314553"/>
            <a:ext cx="6981368" cy="3522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942332" y="3252865"/>
            <a:ext cx="6981368" cy="3522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56343" y="952362"/>
            <a:ext cx="6981368" cy="3522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41827" y="5598070"/>
            <a:ext cx="6981368" cy="3522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56343" y="2500930"/>
            <a:ext cx="6981368" cy="3522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656343" y="4049499"/>
            <a:ext cx="6981368" cy="3522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08663" y="3191182"/>
            <a:ext cx="6981368" cy="3522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74995" y="3191182"/>
            <a:ext cx="6981368" cy="3522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2691399">
            <a:off x="3080324" y="1638084"/>
            <a:ext cx="1872776" cy="1653064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9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98901" y="1189679"/>
            <a:ext cx="1382695" cy="1382692"/>
            <a:chOff x="3869354" y="1160133"/>
            <a:chExt cx="1441786" cy="1441784"/>
          </a:xfrm>
          <a:effectLst>
            <a:outerShdw blurRad="330200" sx="104000" sy="104000" algn="ctr" rotWithShape="0">
              <a:prstClr val="black">
                <a:alpha val="94000"/>
              </a:prstClr>
            </a:outerShdw>
          </a:effectLst>
        </p:grpSpPr>
        <p:sp>
          <p:nvSpPr>
            <p:cNvPr id="17" name="圆角矩形 16"/>
            <p:cNvSpPr/>
            <p:nvPr/>
          </p:nvSpPr>
          <p:spPr>
            <a:xfrm>
              <a:off x="3869354" y="1160133"/>
              <a:ext cx="1441786" cy="1441784"/>
            </a:xfrm>
            <a:prstGeom prst="roundRect">
              <a:avLst>
                <a:gd name="adj" fmla="val 6257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3888247" y="1179025"/>
              <a:ext cx="1404000" cy="1404000"/>
            </a:xfrm>
            <a:prstGeom prst="roundRect">
              <a:avLst>
                <a:gd name="adj" fmla="val 6257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 rot="2691399">
            <a:off x="3569964" y="1745324"/>
            <a:ext cx="1339793" cy="964288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9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106594" y="1366605"/>
            <a:ext cx="1001695" cy="1001692"/>
            <a:chOff x="3869354" y="1160134"/>
            <a:chExt cx="1441786" cy="1441785"/>
          </a:xfrm>
          <a:solidFill>
            <a:srgbClr val="92D050"/>
          </a:solidFill>
          <a:effectLst>
            <a:outerShdw blurRad="330200" sx="102000" sy="102000" algn="ctr" rotWithShape="0">
              <a:prstClr val="black">
                <a:alpha val="94000"/>
              </a:prstClr>
            </a:outerShdw>
          </a:effectLst>
        </p:grpSpPr>
        <p:sp>
          <p:nvSpPr>
            <p:cNvPr id="19" name="圆角矩形 18"/>
            <p:cNvSpPr/>
            <p:nvPr/>
          </p:nvSpPr>
          <p:spPr>
            <a:xfrm>
              <a:off x="3869354" y="1160134"/>
              <a:ext cx="1441786" cy="1441785"/>
            </a:xfrm>
            <a:prstGeom prst="roundRect">
              <a:avLst>
                <a:gd name="adj" fmla="val 62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solidFill>
                  <a:srgbClr val="92D050"/>
                </a:solidFill>
                <a:cs typeface="+mn-ea"/>
                <a:sym typeface="+mn-lt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3876182" y="1166962"/>
              <a:ext cx="1428129" cy="1428128"/>
            </a:xfrm>
            <a:prstGeom prst="roundRect">
              <a:avLst>
                <a:gd name="adj" fmla="val 6257"/>
              </a:avLst>
            </a:prstGeom>
            <a:grpFill/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solidFill>
                  <a:srgbClr val="92D05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336460" y="158425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24" name="矩形 23"/>
          <p:cNvSpPr/>
          <p:nvPr/>
        </p:nvSpPr>
        <p:spPr>
          <a:xfrm rot="2691399">
            <a:off x="6147375" y="1638085"/>
            <a:ext cx="1872776" cy="1653064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9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965951" y="1189681"/>
            <a:ext cx="1382695" cy="1382692"/>
            <a:chOff x="3869354" y="1160133"/>
            <a:chExt cx="1441786" cy="1441784"/>
          </a:xfrm>
          <a:effectLst>
            <a:outerShdw blurRad="330200" sx="104000" sy="104000" algn="ctr" rotWithShape="0">
              <a:prstClr val="black">
                <a:alpha val="94000"/>
              </a:prstClr>
            </a:outerShdw>
          </a:effectLst>
        </p:grpSpPr>
        <p:sp>
          <p:nvSpPr>
            <p:cNvPr id="26" name="圆角矩形 25"/>
            <p:cNvSpPr/>
            <p:nvPr/>
          </p:nvSpPr>
          <p:spPr>
            <a:xfrm>
              <a:off x="3869354" y="1160133"/>
              <a:ext cx="1441786" cy="1441784"/>
            </a:xfrm>
            <a:prstGeom prst="roundRect">
              <a:avLst>
                <a:gd name="adj" fmla="val 6257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888247" y="1179025"/>
              <a:ext cx="1404000" cy="1404000"/>
            </a:xfrm>
            <a:prstGeom prst="roundRect">
              <a:avLst>
                <a:gd name="adj" fmla="val 6257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2691399">
            <a:off x="6637014" y="1745325"/>
            <a:ext cx="1339793" cy="964288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9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156451" y="1380181"/>
            <a:ext cx="1001695" cy="1001692"/>
            <a:chOff x="3869354" y="1160134"/>
            <a:chExt cx="1441786" cy="1441785"/>
          </a:xfrm>
          <a:solidFill>
            <a:srgbClr val="92D050"/>
          </a:solidFill>
          <a:effectLst>
            <a:outerShdw blurRad="330200" sx="102000" sy="102000" algn="ctr" rotWithShape="0">
              <a:prstClr val="black">
                <a:alpha val="94000"/>
              </a:prstClr>
            </a:outerShdw>
          </a:effectLst>
        </p:grpSpPr>
        <p:sp>
          <p:nvSpPr>
            <p:cNvPr id="30" name="圆角矩形 29"/>
            <p:cNvSpPr/>
            <p:nvPr/>
          </p:nvSpPr>
          <p:spPr>
            <a:xfrm>
              <a:off x="3869354" y="1160134"/>
              <a:ext cx="1441786" cy="1441785"/>
            </a:xfrm>
            <a:prstGeom prst="roundRect">
              <a:avLst>
                <a:gd name="adj" fmla="val 62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876182" y="1166962"/>
              <a:ext cx="1428129" cy="1428128"/>
            </a:xfrm>
            <a:prstGeom prst="roundRect">
              <a:avLst>
                <a:gd name="adj" fmla="val 6257"/>
              </a:avLst>
            </a:prstGeom>
            <a:grpFill/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7402659" y="159978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35" name="矩形 34"/>
          <p:cNvSpPr/>
          <p:nvPr/>
        </p:nvSpPr>
        <p:spPr>
          <a:xfrm rot="2691399">
            <a:off x="3080323" y="4800384"/>
            <a:ext cx="1872776" cy="1653064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9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898899" y="4351979"/>
            <a:ext cx="1382695" cy="1382692"/>
            <a:chOff x="3869354" y="1160133"/>
            <a:chExt cx="1441786" cy="1441784"/>
          </a:xfrm>
          <a:effectLst>
            <a:outerShdw blurRad="330200" sx="104000" sy="104000" algn="ctr" rotWithShape="0">
              <a:prstClr val="black">
                <a:alpha val="94000"/>
              </a:prstClr>
            </a:outerShdw>
          </a:effectLst>
        </p:grpSpPr>
        <p:sp>
          <p:nvSpPr>
            <p:cNvPr id="37" name="圆角矩形 36"/>
            <p:cNvSpPr/>
            <p:nvPr/>
          </p:nvSpPr>
          <p:spPr>
            <a:xfrm>
              <a:off x="3869354" y="1160133"/>
              <a:ext cx="1441786" cy="1441784"/>
            </a:xfrm>
            <a:prstGeom prst="roundRect">
              <a:avLst>
                <a:gd name="adj" fmla="val 6257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3888247" y="1179025"/>
              <a:ext cx="1404000" cy="1404000"/>
            </a:xfrm>
            <a:prstGeom prst="roundRect">
              <a:avLst>
                <a:gd name="adj" fmla="val 6257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 rot="2691399">
            <a:off x="3569962" y="4907624"/>
            <a:ext cx="1339793" cy="964288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9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089399" y="4542479"/>
            <a:ext cx="1001695" cy="1001692"/>
            <a:chOff x="3869354" y="1160134"/>
            <a:chExt cx="1441786" cy="1441785"/>
          </a:xfrm>
          <a:solidFill>
            <a:srgbClr val="92D050"/>
          </a:solidFill>
          <a:effectLst>
            <a:outerShdw blurRad="330200" sx="102000" sy="102000" algn="ctr" rotWithShape="0">
              <a:prstClr val="black">
                <a:alpha val="94000"/>
              </a:prstClr>
            </a:outerShdw>
          </a:effectLst>
        </p:grpSpPr>
        <p:sp>
          <p:nvSpPr>
            <p:cNvPr id="41" name="圆角矩形 40"/>
            <p:cNvSpPr/>
            <p:nvPr/>
          </p:nvSpPr>
          <p:spPr>
            <a:xfrm>
              <a:off x="3869354" y="1160134"/>
              <a:ext cx="1441786" cy="1441785"/>
            </a:xfrm>
            <a:prstGeom prst="roundRect">
              <a:avLst>
                <a:gd name="adj" fmla="val 62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876182" y="1166962"/>
              <a:ext cx="1428129" cy="1428128"/>
            </a:xfrm>
            <a:prstGeom prst="roundRect">
              <a:avLst>
                <a:gd name="adj" fmla="val 6257"/>
              </a:avLst>
            </a:prstGeom>
            <a:grpFill/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319591" y="477329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46" name="矩形 45"/>
          <p:cNvSpPr/>
          <p:nvPr/>
        </p:nvSpPr>
        <p:spPr>
          <a:xfrm rot="2691399">
            <a:off x="6147372" y="4800385"/>
            <a:ext cx="1872776" cy="1653064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9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965949" y="4351981"/>
            <a:ext cx="1382695" cy="1382692"/>
            <a:chOff x="3869354" y="1160133"/>
            <a:chExt cx="1441786" cy="1441784"/>
          </a:xfrm>
          <a:effectLst>
            <a:outerShdw blurRad="330200" sx="104000" sy="104000" algn="ctr" rotWithShape="0">
              <a:prstClr val="black">
                <a:alpha val="94000"/>
              </a:prstClr>
            </a:outerShdw>
          </a:effectLst>
        </p:grpSpPr>
        <p:sp>
          <p:nvSpPr>
            <p:cNvPr id="48" name="圆角矩形 47"/>
            <p:cNvSpPr/>
            <p:nvPr/>
          </p:nvSpPr>
          <p:spPr>
            <a:xfrm>
              <a:off x="3869354" y="1160133"/>
              <a:ext cx="1441786" cy="1441784"/>
            </a:xfrm>
            <a:prstGeom prst="roundRect">
              <a:avLst>
                <a:gd name="adj" fmla="val 6257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3888247" y="1179025"/>
              <a:ext cx="1404000" cy="1404000"/>
            </a:xfrm>
            <a:prstGeom prst="roundRect">
              <a:avLst>
                <a:gd name="adj" fmla="val 6257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 rot="2691399">
            <a:off x="6637012" y="4907625"/>
            <a:ext cx="1339793" cy="964288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9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156449" y="4560371"/>
            <a:ext cx="1001695" cy="1001692"/>
            <a:chOff x="3869354" y="1185883"/>
            <a:chExt cx="1441786" cy="1441785"/>
          </a:xfrm>
          <a:solidFill>
            <a:srgbClr val="92D050"/>
          </a:solidFill>
          <a:effectLst>
            <a:outerShdw blurRad="330200" sx="102000" sy="102000" algn="ctr" rotWithShape="0">
              <a:prstClr val="black">
                <a:alpha val="94000"/>
              </a:prstClr>
            </a:outerShdw>
          </a:effectLst>
        </p:grpSpPr>
        <p:sp>
          <p:nvSpPr>
            <p:cNvPr id="52" name="圆角矩形 51"/>
            <p:cNvSpPr/>
            <p:nvPr/>
          </p:nvSpPr>
          <p:spPr>
            <a:xfrm>
              <a:off x="3869354" y="1185883"/>
              <a:ext cx="1441786" cy="1441785"/>
            </a:xfrm>
            <a:prstGeom prst="roundRect">
              <a:avLst>
                <a:gd name="adj" fmla="val 62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3876182" y="1192711"/>
              <a:ext cx="1428129" cy="1428127"/>
            </a:xfrm>
            <a:prstGeom prst="roundRect">
              <a:avLst>
                <a:gd name="adj" fmla="val 6257"/>
              </a:avLst>
            </a:prstGeom>
            <a:grpFill/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7414418" y="479049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4290674" y="3249038"/>
            <a:ext cx="502415" cy="410303"/>
            <a:chOff x="10342167" y="2682672"/>
            <a:chExt cx="261703" cy="213724"/>
          </a:xfrm>
          <a:noFill/>
        </p:grpSpPr>
        <p:sp>
          <p:nvSpPr>
            <p:cNvPr id="63" name="Freeform 1658"/>
            <p:cNvSpPr>
              <a:spLocks noEditPoints="1"/>
            </p:cNvSpPr>
            <p:nvPr/>
          </p:nvSpPr>
          <p:spPr bwMode="auto">
            <a:xfrm>
              <a:off x="10342167" y="2682672"/>
              <a:ext cx="261703" cy="213724"/>
            </a:xfrm>
            <a:custGeom>
              <a:avLst/>
              <a:gdLst>
                <a:gd name="T0" fmla="*/ 21 w 27"/>
                <a:gd name="T1" fmla="*/ 0 h 22"/>
                <a:gd name="T2" fmla="*/ 19 w 27"/>
                <a:gd name="T3" fmla="*/ 0 h 22"/>
                <a:gd name="T4" fmla="*/ 11 w 27"/>
                <a:gd name="T5" fmla="*/ 6 h 22"/>
                <a:gd name="T6" fmla="*/ 11 w 27"/>
                <a:gd name="T7" fmla="*/ 8 h 22"/>
                <a:gd name="T8" fmla="*/ 11 w 27"/>
                <a:gd name="T9" fmla="*/ 10 h 22"/>
                <a:gd name="T10" fmla="*/ 1 w 27"/>
                <a:gd name="T11" fmla="*/ 17 h 22"/>
                <a:gd name="T12" fmla="*/ 0 w 27"/>
                <a:gd name="T13" fmla="*/ 19 h 22"/>
                <a:gd name="T14" fmla="*/ 1 w 27"/>
                <a:gd name="T15" fmla="*/ 21 h 22"/>
                <a:gd name="T16" fmla="*/ 1 w 27"/>
                <a:gd name="T17" fmla="*/ 21 h 22"/>
                <a:gd name="T18" fmla="*/ 3 w 27"/>
                <a:gd name="T19" fmla="*/ 22 h 22"/>
                <a:gd name="T20" fmla="*/ 3 w 27"/>
                <a:gd name="T21" fmla="*/ 22 h 22"/>
                <a:gd name="T22" fmla="*/ 4 w 27"/>
                <a:gd name="T23" fmla="*/ 22 h 22"/>
                <a:gd name="T24" fmla="*/ 4 w 27"/>
                <a:gd name="T25" fmla="*/ 22 h 22"/>
                <a:gd name="T26" fmla="*/ 15 w 27"/>
                <a:gd name="T27" fmla="*/ 14 h 22"/>
                <a:gd name="T28" fmla="*/ 17 w 27"/>
                <a:gd name="T29" fmla="*/ 16 h 22"/>
                <a:gd name="T30" fmla="*/ 19 w 27"/>
                <a:gd name="T31" fmla="*/ 16 h 22"/>
                <a:gd name="T32" fmla="*/ 19 w 27"/>
                <a:gd name="T33" fmla="*/ 16 h 22"/>
                <a:gd name="T34" fmla="*/ 27 w 27"/>
                <a:gd name="T35" fmla="*/ 10 h 22"/>
                <a:gd name="T36" fmla="*/ 27 w 27"/>
                <a:gd name="T37" fmla="*/ 10 h 22"/>
                <a:gd name="T38" fmla="*/ 27 w 27"/>
                <a:gd name="T39" fmla="*/ 8 h 22"/>
                <a:gd name="T40" fmla="*/ 21 w 27"/>
                <a:gd name="T41" fmla="*/ 0 h 22"/>
                <a:gd name="T42" fmla="*/ 8 w 27"/>
                <a:gd name="T43" fmla="*/ 18 h 22"/>
                <a:gd name="T44" fmla="*/ 4 w 27"/>
                <a:gd name="T45" fmla="*/ 20 h 22"/>
                <a:gd name="T46" fmla="*/ 2 w 27"/>
                <a:gd name="T47" fmla="*/ 20 h 22"/>
                <a:gd name="T48" fmla="*/ 3 w 27"/>
                <a:gd name="T49" fmla="*/ 18 h 22"/>
                <a:gd name="T50" fmla="*/ 7 w 27"/>
                <a:gd name="T51" fmla="*/ 15 h 22"/>
                <a:gd name="T52" fmla="*/ 9 w 27"/>
                <a:gd name="T53" fmla="*/ 16 h 22"/>
                <a:gd name="T54" fmla="*/ 8 w 27"/>
                <a:gd name="T55" fmla="*/ 18 h 22"/>
                <a:gd name="T56" fmla="*/ 19 w 27"/>
                <a:gd name="T57" fmla="*/ 13 h 22"/>
                <a:gd name="T58" fmla="*/ 14 w 27"/>
                <a:gd name="T59" fmla="*/ 8 h 22"/>
                <a:gd name="T60" fmla="*/ 19 w 27"/>
                <a:gd name="T61" fmla="*/ 3 h 22"/>
                <a:gd name="T62" fmla="*/ 24 w 27"/>
                <a:gd name="T63" fmla="*/ 8 h 22"/>
                <a:gd name="T64" fmla="*/ 19 w 27"/>
                <a:gd name="T6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" h="22">
                  <a:moveTo>
                    <a:pt x="21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15" y="0"/>
                    <a:pt x="12" y="3"/>
                    <a:pt x="11" y="6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0" y="18"/>
                    <a:pt x="0" y="19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2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5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3" y="16"/>
                    <a:pt x="26" y="13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7" y="9"/>
                    <a:pt x="27" y="8"/>
                  </a:cubicBezTo>
                  <a:cubicBezTo>
                    <a:pt x="27" y="4"/>
                    <a:pt x="24" y="1"/>
                    <a:pt x="21" y="0"/>
                  </a:cubicBezTo>
                  <a:close/>
                  <a:moveTo>
                    <a:pt x="8" y="18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3" y="20"/>
                    <a:pt x="2" y="20"/>
                  </a:cubicBezTo>
                  <a:cubicBezTo>
                    <a:pt x="2" y="19"/>
                    <a:pt x="2" y="18"/>
                    <a:pt x="3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9" y="16"/>
                  </a:cubicBezTo>
                  <a:cubicBezTo>
                    <a:pt x="9" y="16"/>
                    <a:pt x="9" y="17"/>
                    <a:pt x="8" y="18"/>
                  </a:cubicBezTo>
                  <a:close/>
                  <a:moveTo>
                    <a:pt x="19" y="13"/>
                  </a:moveTo>
                  <a:cubicBezTo>
                    <a:pt x="16" y="13"/>
                    <a:pt x="14" y="10"/>
                    <a:pt x="14" y="8"/>
                  </a:cubicBezTo>
                  <a:cubicBezTo>
                    <a:pt x="14" y="5"/>
                    <a:pt x="16" y="3"/>
                    <a:pt x="19" y="3"/>
                  </a:cubicBezTo>
                  <a:cubicBezTo>
                    <a:pt x="22" y="3"/>
                    <a:pt x="24" y="5"/>
                    <a:pt x="24" y="8"/>
                  </a:cubicBezTo>
                  <a:cubicBezTo>
                    <a:pt x="24" y="10"/>
                    <a:pt x="22" y="13"/>
                    <a:pt x="19" y="1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45000"/>
                </a:schemeClr>
              </a:solidFill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1659"/>
            <p:cNvSpPr/>
            <p:nvPr/>
          </p:nvSpPr>
          <p:spPr bwMode="auto">
            <a:xfrm>
              <a:off x="10507913" y="2772088"/>
              <a:ext cx="58884" cy="17447"/>
            </a:xfrm>
            <a:custGeom>
              <a:avLst/>
              <a:gdLst>
                <a:gd name="T0" fmla="*/ 2 w 6"/>
                <a:gd name="T1" fmla="*/ 2 h 2"/>
                <a:gd name="T2" fmla="*/ 1 w 6"/>
                <a:gd name="T3" fmla="*/ 2 h 2"/>
                <a:gd name="T4" fmla="*/ 1 w 6"/>
                <a:gd name="T5" fmla="*/ 2 h 2"/>
                <a:gd name="T6" fmla="*/ 0 w 6"/>
                <a:gd name="T7" fmla="*/ 1 h 2"/>
                <a:gd name="T8" fmla="*/ 1 w 6"/>
                <a:gd name="T9" fmla="*/ 1 h 2"/>
                <a:gd name="T10" fmla="*/ 2 w 6"/>
                <a:gd name="T11" fmla="*/ 1 h 2"/>
                <a:gd name="T12" fmla="*/ 5 w 6"/>
                <a:gd name="T13" fmla="*/ 0 h 2"/>
                <a:gd name="T14" fmla="*/ 5 w 6"/>
                <a:gd name="T15" fmla="*/ 0 h 2"/>
                <a:gd name="T16" fmla="*/ 6 w 6"/>
                <a:gd name="T17" fmla="*/ 0 h 2"/>
                <a:gd name="T18" fmla="*/ 2 w 6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">
                  <a:moveTo>
                    <a:pt x="2" y="2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5" y="2"/>
                    <a:pt x="4" y="2"/>
                    <a:pt x="2" y="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45000"/>
                </a:schemeClr>
              </a:solidFill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370347" y="3246232"/>
            <a:ext cx="526687" cy="448827"/>
            <a:chOff x="10721637" y="2682672"/>
            <a:chExt cx="250800" cy="213724"/>
          </a:xfrm>
          <a:noFill/>
        </p:grpSpPr>
        <p:sp>
          <p:nvSpPr>
            <p:cNvPr id="65" name="Freeform 1660"/>
            <p:cNvSpPr/>
            <p:nvPr/>
          </p:nvSpPr>
          <p:spPr bwMode="auto">
            <a:xfrm>
              <a:off x="10876479" y="2732832"/>
              <a:ext cx="58884" cy="56702"/>
            </a:xfrm>
            <a:custGeom>
              <a:avLst/>
              <a:gdLst>
                <a:gd name="T0" fmla="*/ 27 w 27"/>
                <a:gd name="T1" fmla="*/ 9 h 26"/>
                <a:gd name="T2" fmla="*/ 27 w 27"/>
                <a:gd name="T3" fmla="*/ 9 h 26"/>
                <a:gd name="T4" fmla="*/ 18 w 27"/>
                <a:gd name="T5" fmla="*/ 9 h 26"/>
                <a:gd name="T6" fmla="*/ 18 w 27"/>
                <a:gd name="T7" fmla="*/ 0 h 26"/>
                <a:gd name="T8" fmla="*/ 9 w 27"/>
                <a:gd name="T9" fmla="*/ 0 h 26"/>
                <a:gd name="T10" fmla="*/ 9 w 27"/>
                <a:gd name="T11" fmla="*/ 0 h 26"/>
                <a:gd name="T12" fmla="*/ 9 w 27"/>
                <a:gd name="T13" fmla="*/ 9 h 26"/>
                <a:gd name="T14" fmla="*/ 0 w 27"/>
                <a:gd name="T15" fmla="*/ 9 h 26"/>
                <a:gd name="T16" fmla="*/ 0 w 27"/>
                <a:gd name="T17" fmla="*/ 18 h 26"/>
                <a:gd name="T18" fmla="*/ 9 w 27"/>
                <a:gd name="T19" fmla="*/ 18 h 26"/>
                <a:gd name="T20" fmla="*/ 9 w 27"/>
                <a:gd name="T21" fmla="*/ 26 h 26"/>
                <a:gd name="T22" fmla="*/ 18 w 27"/>
                <a:gd name="T23" fmla="*/ 26 h 26"/>
                <a:gd name="T24" fmla="*/ 18 w 27"/>
                <a:gd name="T25" fmla="*/ 18 h 26"/>
                <a:gd name="T26" fmla="*/ 27 w 27"/>
                <a:gd name="T27" fmla="*/ 18 h 26"/>
                <a:gd name="T28" fmla="*/ 27 w 27"/>
                <a:gd name="T2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6">
                  <a:moveTo>
                    <a:pt x="27" y="9"/>
                  </a:moveTo>
                  <a:lnTo>
                    <a:pt x="27" y="9"/>
                  </a:lnTo>
                  <a:lnTo>
                    <a:pt x="18" y="9"/>
                  </a:lnTo>
                  <a:lnTo>
                    <a:pt x="1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9"/>
                  </a:lnTo>
                  <a:lnTo>
                    <a:pt x="0" y="9"/>
                  </a:lnTo>
                  <a:lnTo>
                    <a:pt x="0" y="18"/>
                  </a:lnTo>
                  <a:lnTo>
                    <a:pt x="9" y="18"/>
                  </a:lnTo>
                  <a:lnTo>
                    <a:pt x="9" y="26"/>
                  </a:lnTo>
                  <a:lnTo>
                    <a:pt x="18" y="26"/>
                  </a:lnTo>
                  <a:lnTo>
                    <a:pt x="18" y="18"/>
                  </a:lnTo>
                  <a:lnTo>
                    <a:pt x="27" y="18"/>
                  </a:lnTo>
                  <a:lnTo>
                    <a:pt x="27" y="9"/>
                  </a:lnTo>
                  <a:close/>
                </a:path>
              </a:pathLst>
            </a:custGeom>
            <a:grpFill/>
            <a:ln>
              <a:solidFill>
                <a:schemeClr val="bg1">
                  <a:alpha val="45000"/>
                </a:schemeClr>
              </a:solidFill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1661"/>
            <p:cNvSpPr>
              <a:spLocks noEditPoints="1"/>
            </p:cNvSpPr>
            <p:nvPr/>
          </p:nvSpPr>
          <p:spPr bwMode="auto">
            <a:xfrm>
              <a:off x="10721637" y="2682672"/>
              <a:ext cx="250800" cy="213724"/>
            </a:xfrm>
            <a:custGeom>
              <a:avLst/>
              <a:gdLst>
                <a:gd name="T0" fmla="*/ 20 w 26"/>
                <a:gd name="T1" fmla="*/ 1 h 22"/>
                <a:gd name="T2" fmla="*/ 19 w 26"/>
                <a:gd name="T3" fmla="*/ 0 h 22"/>
                <a:gd name="T4" fmla="*/ 11 w 26"/>
                <a:gd name="T5" fmla="*/ 6 h 22"/>
                <a:gd name="T6" fmla="*/ 11 w 26"/>
                <a:gd name="T7" fmla="*/ 8 h 22"/>
                <a:gd name="T8" fmla="*/ 11 w 26"/>
                <a:gd name="T9" fmla="*/ 10 h 22"/>
                <a:gd name="T10" fmla="*/ 1 w 26"/>
                <a:gd name="T11" fmla="*/ 17 h 22"/>
                <a:gd name="T12" fmla="*/ 0 w 26"/>
                <a:gd name="T13" fmla="*/ 19 h 22"/>
                <a:gd name="T14" fmla="*/ 1 w 26"/>
                <a:gd name="T15" fmla="*/ 21 h 22"/>
                <a:gd name="T16" fmla="*/ 1 w 26"/>
                <a:gd name="T17" fmla="*/ 21 h 22"/>
                <a:gd name="T18" fmla="*/ 3 w 26"/>
                <a:gd name="T19" fmla="*/ 22 h 22"/>
                <a:gd name="T20" fmla="*/ 3 w 26"/>
                <a:gd name="T21" fmla="*/ 22 h 22"/>
                <a:gd name="T22" fmla="*/ 4 w 26"/>
                <a:gd name="T23" fmla="*/ 22 h 22"/>
                <a:gd name="T24" fmla="*/ 14 w 26"/>
                <a:gd name="T25" fmla="*/ 14 h 22"/>
                <a:gd name="T26" fmla="*/ 17 w 26"/>
                <a:gd name="T27" fmla="*/ 15 h 22"/>
                <a:gd name="T28" fmla="*/ 19 w 26"/>
                <a:gd name="T29" fmla="*/ 16 h 22"/>
                <a:gd name="T30" fmla="*/ 19 w 26"/>
                <a:gd name="T31" fmla="*/ 16 h 22"/>
                <a:gd name="T32" fmla="*/ 26 w 26"/>
                <a:gd name="T33" fmla="*/ 10 h 22"/>
                <a:gd name="T34" fmla="*/ 26 w 26"/>
                <a:gd name="T35" fmla="*/ 10 h 22"/>
                <a:gd name="T36" fmla="*/ 26 w 26"/>
                <a:gd name="T37" fmla="*/ 8 h 22"/>
                <a:gd name="T38" fmla="*/ 20 w 26"/>
                <a:gd name="T39" fmla="*/ 1 h 22"/>
                <a:gd name="T40" fmla="*/ 8 w 26"/>
                <a:gd name="T41" fmla="*/ 17 h 22"/>
                <a:gd name="T42" fmla="*/ 4 w 26"/>
                <a:gd name="T43" fmla="*/ 20 h 22"/>
                <a:gd name="T44" fmla="*/ 2 w 26"/>
                <a:gd name="T45" fmla="*/ 20 h 22"/>
                <a:gd name="T46" fmla="*/ 3 w 26"/>
                <a:gd name="T47" fmla="*/ 18 h 22"/>
                <a:gd name="T48" fmla="*/ 7 w 26"/>
                <a:gd name="T49" fmla="*/ 15 h 22"/>
                <a:gd name="T50" fmla="*/ 8 w 26"/>
                <a:gd name="T51" fmla="*/ 16 h 22"/>
                <a:gd name="T52" fmla="*/ 8 w 26"/>
                <a:gd name="T53" fmla="*/ 17 h 22"/>
                <a:gd name="T54" fmla="*/ 19 w 26"/>
                <a:gd name="T55" fmla="*/ 13 h 22"/>
                <a:gd name="T56" fmla="*/ 14 w 26"/>
                <a:gd name="T57" fmla="*/ 8 h 22"/>
                <a:gd name="T58" fmla="*/ 19 w 26"/>
                <a:gd name="T59" fmla="*/ 3 h 22"/>
                <a:gd name="T60" fmla="*/ 23 w 26"/>
                <a:gd name="T61" fmla="*/ 8 h 22"/>
                <a:gd name="T62" fmla="*/ 19 w 26"/>
                <a:gd name="T63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22">
                  <a:moveTo>
                    <a:pt x="20" y="1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15" y="0"/>
                    <a:pt x="12" y="3"/>
                    <a:pt x="11" y="6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2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2" y="16"/>
                    <a:pt x="25" y="13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4"/>
                    <a:pt x="24" y="1"/>
                    <a:pt x="20" y="1"/>
                  </a:cubicBezTo>
                  <a:close/>
                  <a:moveTo>
                    <a:pt x="8" y="17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19"/>
                    <a:pt x="2" y="18"/>
                    <a:pt x="3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6"/>
                  </a:cubicBezTo>
                  <a:cubicBezTo>
                    <a:pt x="9" y="16"/>
                    <a:pt x="9" y="17"/>
                    <a:pt x="8" y="17"/>
                  </a:cubicBezTo>
                  <a:close/>
                  <a:moveTo>
                    <a:pt x="19" y="13"/>
                  </a:moveTo>
                  <a:cubicBezTo>
                    <a:pt x="16" y="13"/>
                    <a:pt x="14" y="10"/>
                    <a:pt x="14" y="8"/>
                  </a:cubicBezTo>
                  <a:cubicBezTo>
                    <a:pt x="14" y="5"/>
                    <a:pt x="16" y="3"/>
                    <a:pt x="19" y="3"/>
                  </a:cubicBezTo>
                  <a:cubicBezTo>
                    <a:pt x="21" y="3"/>
                    <a:pt x="23" y="5"/>
                    <a:pt x="23" y="8"/>
                  </a:cubicBezTo>
                  <a:cubicBezTo>
                    <a:pt x="23" y="10"/>
                    <a:pt x="21" y="13"/>
                    <a:pt x="19" y="1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45000"/>
                </a:schemeClr>
              </a:solidFill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856051" y="1684022"/>
            <a:ext cx="586703" cy="495660"/>
            <a:chOff x="11098926" y="2682672"/>
            <a:chExt cx="252980" cy="213724"/>
          </a:xfrm>
          <a:noFill/>
        </p:grpSpPr>
        <p:sp>
          <p:nvSpPr>
            <p:cNvPr id="67" name="Freeform 1670"/>
            <p:cNvSpPr/>
            <p:nvPr/>
          </p:nvSpPr>
          <p:spPr bwMode="auto">
            <a:xfrm>
              <a:off x="11245043" y="2752459"/>
              <a:ext cx="67607" cy="19628"/>
            </a:xfrm>
            <a:custGeom>
              <a:avLst/>
              <a:gdLst>
                <a:gd name="T0" fmla="*/ 0 w 31"/>
                <a:gd name="T1" fmla="*/ 9 h 9"/>
                <a:gd name="T2" fmla="*/ 0 w 31"/>
                <a:gd name="T3" fmla="*/ 0 h 9"/>
                <a:gd name="T4" fmla="*/ 31 w 31"/>
                <a:gd name="T5" fmla="*/ 0 h 9"/>
                <a:gd name="T6" fmla="*/ 31 w 31"/>
                <a:gd name="T7" fmla="*/ 0 h 9"/>
                <a:gd name="T8" fmla="*/ 31 w 31"/>
                <a:gd name="T9" fmla="*/ 9 h 9"/>
                <a:gd name="T10" fmla="*/ 0 w 3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9">
                  <a:moveTo>
                    <a:pt x="0" y="9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solidFill>
                <a:schemeClr val="bg1">
                  <a:alpha val="45000"/>
                </a:schemeClr>
              </a:solidFill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1671"/>
            <p:cNvSpPr>
              <a:spLocks noEditPoints="1"/>
            </p:cNvSpPr>
            <p:nvPr/>
          </p:nvSpPr>
          <p:spPr bwMode="auto">
            <a:xfrm>
              <a:off x="11098926" y="2682672"/>
              <a:ext cx="252980" cy="213724"/>
            </a:xfrm>
            <a:custGeom>
              <a:avLst/>
              <a:gdLst>
                <a:gd name="T0" fmla="*/ 20 w 26"/>
                <a:gd name="T1" fmla="*/ 0 h 22"/>
                <a:gd name="T2" fmla="*/ 18 w 26"/>
                <a:gd name="T3" fmla="*/ 0 h 22"/>
                <a:gd name="T4" fmla="*/ 11 w 26"/>
                <a:gd name="T5" fmla="*/ 6 h 22"/>
                <a:gd name="T6" fmla="*/ 11 w 26"/>
                <a:gd name="T7" fmla="*/ 8 h 22"/>
                <a:gd name="T8" fmla="*/ 11 w 26"/>
                <a:gd name="T9" fmla="*/ 10 h 22"/>
                <a:gd name="T10" fmla="*/ 1 w 26"/>
                <a:gd name="T11" fmla="*/ 17 h 22"/>
                <a:gd name="T12" fmla="*/ 0 w 26"/>
                <a:gd name="T13" fmla="*/ 19 h 22"/>
                <a:gd name="T14" fmla="*/ 0 w 26"/>
                <a:gd name="T15" fmla="*/ 21 h 22"/>
                <a:gd name="T16" fmla="*/ 0 w 26"/>
                <a:gd name="T17" fmla="*/ 21 h 22"/>
                <a:gd name="T18" fmla="*/ 2 w 26"/>
                <a:gd name="T19" fmla="*/ 22 h 22"/>
                <a:gd name="T20" fmla="*/ 2 w 26"/>
                <a:gd name="T21" fmla="*/ 22 h 22"/>
                <a:gd name="T22" fmla="*/ 4 w 26"/>
                <a:gd name="T23" fmla="*/ 22 h 22"/>
                <a:gd name="T24" fmla="*/ 4 w 26"/>
                <a:gd name="T25" fmla="*/ 22 h 22"/>
                <a:gd name="T26" fmla="*/ 14 w 26"/>
                <a:gd name="T27" fmla="*/ 14 h 22"/>
                <a:gd name="T28" fmla="*/ 17 w 26"/>
                <a:gd name="T29" fmla="*/ 16 h 22"/>
                <a:gd name="T30" fmla="*/ 18 w 26"/>
                <a:gd name="T31" fmla="*/ 16 h 22"/>
                <a:gd name="T32" fmla="*/ 18 w 26"/>
                <a:gd name="T33" fmla="*/ 16 h 22"/>
                <a:gd name="T34" fmla="*/ 26 w 26"/>
                <a:gd name="T35" fmla="*/ 10 h 22"/>
                <a:gd name="T36" fmla="*/ 26 w 26"/>
                <a:gd name="T37" fmla="*/ 10 h 22"/>
                <a:gd name="T38" fmla="*/ 26 w 26"/>
                <a:gd name="T39" fmla="*/ 8 h 22"/>
                <a:gd name="T40" fmla="*/ 20 w 26"/>
                <a:gd name="T41" fmla="*/ 0 h 22"/>
                <a:gd name="T42" fmla="*/ 8 w 26"/>
                <a:gd name="T43" fmla="*/ 18 h 22"/>
                <a:gd name="T44" fmla="*/ 4 w 26"/>
                <a:gd name="T45" fmla="*/ 20 h 22"/>
                <a:gd name="T46" fmla="*/ 2 w 26"/>
                <a:gd name="T47" fmla="*/ 20 h 22"/>
                <a:gd name="T48" fmla="*/ 2 w 26"/>
                <a:gd name="T49" fmla="*/ 18 h 22"/>
                <a:gd name="T50" fmla="*/ 6 w 26"/>
                <a:gd name="T51" fmla="*/ 15 h 22"/>
                <a:gd name="T52" fmla="*/ 8 w 26"/>
                <a:gd name="T53" fmla="*/ 16 h 22"/>
                <a:gd name="T54" fmla="*/ 8 w 26"/>
                <a:gd name="T55" fmla="*/ 18 h 22"/>
                <a:gd name="T56" fmla="*/ 19 w 26"/>
                <a:gd name="T57" fmla="*/ 13 h 22"/>
                <a:gd name="T58" fmla="*/ 14 w 26"/>
                <a:gd name="T59" fmla="*/ 8 h 22"/>
                <a:gd name="T60" fmla="*/ 19 w 26"/>
                <a:gd name="T61" fmla="*/ 3 h 22"/>
                <a:gd name="T62" fmla="*/ 23 w 26"/>
                <a:gd name="T63" fmla="*/ 8 h 22"/>
                <a:gd name="T64" fmla="*/ 19 w 26"/>
                <a:gd name="T65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" h="22">
                  <a:moveTo>
                    <a:pt x="20" y="0"/>
                  </a:moveTo>
                  <a:cubicBezTo>
                    <a:pt x="20" y="0"/>
                    <a:pt x="19" y="0"/>
                    <a:pt x="18" y="0"/>
                  </a:cubicBezTo>
                  <a:cubicBezTo>
                    <a:pt x="15" y="0"/>
                    <a:pt x="12" y="3"/>
                    <a:pt x="11" y="6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5"/>
                    <a:pt x="17" y="16"/>
                  </a:cubicBezTo>
                  <a:cubicBezTo>
                    <a:pt x="17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2" y="16"/>
                    <a:pt x="25" y="13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4"/>
                    <a:pt x="24" y="1"/>
                    <a:pt x="20" y="0"/>
                  </a:cubicBezTo>
                  <a:close/>
                  <a:moveTo>
                    <a:pt x="8" y="18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3" y="21"/>
                    <a:pt x="2" y="20"/>
                    <a:pt x="2" y="20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5"/>
                    <a:pt x="8" y="16"/>
                  </a:cubicBezTo>
                  <a:cubicBezTo>
                    <a:pt x="8" y="16"/>
                    <a:pt x="8" y="17"/>
                    <a:pt x="8" y="18"/>
                  </a:cubicBezTo>
                  <a:close/>
                  <a:moveTo>
                    <a:pt x="19" y="13"/>
                  </a:moveTo>
                  <a:cubicBezTo>
                    <a:pt x="16" y="13"/>
                    <a:pt x="14" y="10"/>
                    <a:pt x="14" y="8"/>
                  </a:cubicBezTo>
                  <a:cubicBezTo>
                    <a:pt x="14" y="5"/>
                    <a:pt x="16" y="3"/>
                    <a:pt x="19" y="3"/>
                  </a:cubicBezTo>
                  <a:cubicBezTo>
                    <a:pt x="21" y="3"/>
                    <a:pt x="23" y="5"/>
                    <a:pt x="23" y="8"/>
                  </a:cubicBezTo>
                  <a:cubicBezTo>
                    <a:pt x="23" y="10"/>
                    <a:pt x="21" y="13"/>
                    <a:pt x="19" y="1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45000"/>
                </a:schemeClr>
              </a:solidFill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980857" y="4941651"/>
            <a:ext cx="624303" cy="464480"/>
            <a:chOff x="11506747" y="2693577"/>
            <a:chExt cx="272608" cy="202820"/>
          </a:xfrm>
          <a:noFill/>
        </p:grpSpPr>
        <p:sp>
          <p:nvSpPr>
            <p:cNvPr id="69" name="Freeform 1683"/>
            <p:cNvSpPr/>
            <p:nvPr/>
          </p:nvSpPr>
          <p:spPr bwMode="auto">
            <a:xfrm>
              <a:off x="11574354" y="2693577"/>
              <a:ext cx="205001" cy="165745"/>
            </a:xfrm>
            <a:custGeom>
              <a:avLst/>
              <a:gdLst>
                <a:gd name="T0" fmla="*/ 19 w 21"/>
                <a:gd name="T1" fmla="*/ 2 h 17"/>
                <a:gd name="T2" fmla="*/ 10 w 21"/>
                <a:gd name="T3" fmla="*/ 2 h 17"/>
                <a:gd name="T4" fmla="*/ 8 w 21"/>
                <a:gd name="T5" fmla="*/ 0 h 17"/>
                <a:gd name="T6" fmla="*/ 3 w 21"/>
                <a:gd name="T7" fmla="*/ 0 h 17"/>
                <a:gd name="T8" fmla="*/ 0 w 21"/>
                <a:gd name="T9" fmla="*/ 1 h 17"/>
                <a:gd name="T10" fmla="*/ 0 w 21"/>
                <a:gd name="T11" fmla="*/ 2 h 17"/>
                <a:gd name="T12" fmla="*/ 0 w 21"/>
                <a:gd name="T13" fmla="*/ 2 h 17"/>
                <a:gd name="T14" fmla="*/ 0 w 21"/>
                <a:gd name="T15" fmla="*/ 3 h 17"/>
                <a:gd name="T16" fmla="*/ 0 w 21"/>
                <a:gd name="T17" fmla="*/ 3 h 17"/>
                <a:gd name="T18" fmla="*/ 0 w 21"/>
                <a:gd name="T19" fmla="*/ 7 h 17"/>
                <a:gd name="T20" fmla="*/ 0 w 21"/>
                <a:gd name="T21" fmla="*/ 13 h 17"/>
                <a:gd name="T22" fmla="*/ 2 w 21"/>
                <a:gd name="T23" fmla="*/ 11 h 17"/>
                <a:gd name="T24" fmla="*/ 2 w 21"/>
                <a:gd name="T25" fmla="*/ 10 h 17"/>
                <a:gd name="T26" fmla="*/ 2 w 21"/>
                <a:gd name="T27" fmla="*/ 8 h 17"/>
                <a:gd name="T28" fmla="*/ 8 w 21"/>
                <a:gd name="T29" fmla="*/ 4 h 17"/>
                <a:gd name="T30" fmla="*/ 9 w 21"/>
                <a:gd name="T31" fmla="*/ 4 h 17"/>
                <a:gd name="T32" fmla="*/ 9 w 21"/>
                <a:gd name="T33" fmla="*/ 4 h 17"/>
                <a:gd name="T34" fmla="*/ 14 w 21"/>
                <a:gd name="T35" fmla="*/ 10 h 17"/>
                <a:gd name="T36" fmla="*/ 14 w 21"/>
                <a:gd name="T37" fmla="*/ 10 h 17"/>
                <a:gd name="T38" fmla="*/ 14 w 21"/>
                <a:gd name="T39" fmla="*/ 11 h 17"/>
                <a:gd name="T40" fmla="*/ 14 w 21"/>
                <a:gd name="T41" fmla="*/ 11 h 17"/>
                <a:gd name="T42" fmla="*/ 14 w 21"/>
                <a:gd name="T43" fmla="*/ 11 h 17"/>
                <a:gd name="T44" fmla="*/ 8 w 21"/>
                <a:gd name="T45" fmla="*/ 16 h 17"/>
                <a:gd name="T46" fmla="*/ 8 w 21"/>
                <a:gd name="T47" fmla="*/ 16 h 17"/>
                <a:gd name="T48" fmla="*/ 7 w 21"/>
                <a:gd name="T49" fmla="*/ 16 h 17"/>
                <a:gd name="T50" fmla="*/ 5 w 21"/>
                <a:gd name="T51" fmla="*/ 15 h 17"/>
                <a:gd name="T52" fmla="*/ 2 w 21"/>
                <a:gd name="T53" fmla="*/ 17 h 17"/>
                <a:gd name="T54" fmla="*/ 2 w 21"/>
                <a:gd name="T55" fmla="*/ 17 h 17"/>
                <a:gd name="T56" fmla="*/ 19 w 21"/>
                <a:gd name="T57" fmla="*/ 17 h 17"/>
                <a:gd name="T58" fmla="*/ 21 w 21"/>
                <a:gd name="T59" fmla="*/ 14 h 17"/>
                <a:gd name="T60" fmla="*/ 21 w 21"/>
                <a:gd name="T61" fmla="*/ 5 h 17"/>
                <a:gd name="T62" fmla="*/ 19 w 21"/>
                <a:gd name="T6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17">
                  <a:moveTo>
                    <a:pt x="19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10"/>
                    <a:pt x="0" y="1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3" y="5"/>
                    <a:pt x="5" y="4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2" y="4"/>
                    <a:pt x="14" y="7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4"/>
                    <a:pt x="11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5" y="15"/>
                    <a:pt x="5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1" y="16"/>
                    <a:pt x="21" y="1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3"/>
                    <a:pt x="20" y="2"/>
                    <a:pt x="19" y="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45000"/>
                </a:schemeClr>
              </a:solidFill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684"/>
            <p:cNvSpPr>
              <a:spLocks noEditPoints="1"/>
            </p:cNvSpPr>
            <p:nvPr/>
          </p:nvSpPr>
          <p:spPr bwMode="auto">
            <a:xfrm>
              <a:off x="11506747" y="2732832"/>
              <a:ext cx="205001" cy="163565"/>
            </a:xfrm>
            <a:custGeom>
              <a:avLst/>
              <a:gdLst>
                <a:gd name="T0" fmla="*/ 21 w 21"/>
                <a:gd name="T1" fmla="*/ 6 h 17"/>
                <a:gd name="T2" fmla="*/ 16 w 21"/>
                <a:gd name="T3" fmla="*/ 0 h 17"/>
                <a:gd name="T4" fmla="*/ 15 w 21"/>
                <a:gd name="T5" fmla="*/ 0 h 17"/>
                <a:gd name="T6" fmla="*/ 15 w 21"/>
                <a:gd name="T7" fmla="*/ 0 h 17"/>
                <a:gd name="T8" fmla="*/ 15 w 21"/>
                <a:gd name="T9" fmla="*/ 0 h 17"/>
                <a:gd name="T10" fmla="*/ 9 w 21"/>
                <a:gd name="T11" fmla="*/ 4 h 17"/>
                <a:gd name="T12" fmla="*/ 9 w 21"/>
                <a:gd name="T13" fmla="*/ 6 h 17"/>
                <a:gd name="T14" fmla="*/ 9 w 21"/>
                <a:gd name="T15" fmla="*/ 7 h 17"/>
                <a:gd name="T16" fmla="*/ 9 w 21"/>
                <a:gd name="T17" fmla="*/ 7 h 17"/>
                <a:gd name="T18" fmla="*/ 7 w 21"/>
                <a:gd name="T19" fmla="*/ 9 h 17"/>
                <a:gd name="T20" fmla="*/ 1 w 21"/>
                <a:gd name="T21" fmla="*/ 13 h 17"/>
                <a:gd name="T22" fmla="*/ 0 w 21"/>
                <a:gd name="T23" fmla="*/ 15 h 17"/>
                <a:gd name="T24" fmla="*/ 0 w 21"/>
                <a:gd name="T25" fmla="*/ 15 h 17"/>
                <a:gd name="T26" fmla="*/ 0 w 21"/>
                <a:gd name="T27" fmla="*/ 15 h 17"/>
                <a:gd name="T28" fmla="*/ 1 w 21"/>
                <a:gd name="T29" fmla="*/ 16 h 17"/>
                <a:gd name="T30" fmla="*/ 1 w 21"/>
                <a:gd name="T31" fmla="*/ 16 h 17"/>
                <a:gd name="T32" fmla="*/ 2 w 21"/>
                <a:gd name="T33" fmla="*/ 17 h 17"/>
                <a:gd name="T34" fmla="*/ 2 w 21"/>
                <a:gd name="T35" fmla="*/ 17 h 17"/>
                <a:gd name="T36" fmla="*/ 2 w 21"/>
                <a:gd name="T37" fmla="*/ 17 h 17"/>
                <a:gd name="T38" fmla="*/ 3 w 21"/>
                <a:gd name="T39" fmla="*/ 16 h 17"/>
                <a:gd name="T40" fmla="*/ 4 w 21"/>
                <a:gd name="T41" fmla="*/ 16 h 17"/>
                <a:gd name="T42" fmla="*/ 4 w 21"/>
                <a:gd name="T43" fmla="*/ 16 h 17"/>
                <a:gd name="T44" fmla="*/ 9 w 21"/>
                <a:gd name="T45" fmla="*/ 13 h 17"/>
                <a:gd name="T46" fmla="*/ 12 w 21"/>
                <a:gd name="T47" fmla="*/ 11 h 17"/>
                <a:gd name="T48" fmla="*/ 12 w 21"/>
                <a:gd name="T49" fmla="*/ 11 h 17"/>
                <a:gd name="T50" fmla="*/ 14 w 21"/>
                <a:gd name="T51" fmla="*/ 12 h 17"/>
                <a:gd name="T52" fmla="*/ 15 w 21"/>
                <a:gd name="T53" fmla="*/ 12 h 17"/>
                <a:gd name="T54" fmla="*/ 15 w 21"/>
                <a:gd name="T55" fmla="*/ 12 h 17"/>
                <a:gd name="T56" fmla="*/ 21 w 21"/>
                <a:gd name="T57" fmla="*/ 7 h 17"/>
                <a:gd name="T58" fmla="*/ 21 w 21"/>
                <a:gd name="T59" fmla="*/ 7 h 17"/>
                <a:gd name="T60" fmla="*/ 21 w 21"/>
                <a:gd name="T61" fmla="*/ 7 h 17"/>
                <a:gd name="T62" fmla="*/ 21 w 21"/>
                <a:gd name="T63" fmla="*/ 6 h 17"/>
                <a:gd name="T64" fmla="*/ 7 w 21"/>
                <a:gd name="T65" fmla="*/ 13 h 17"/>
                <a:gd name="T66" fmla="*/ 6 w 21"/>
                <a:gd name="T67" fmla="*/ 13 h 17"/>
                <a:gd name="T68" fmla="*/ 7 w 21"/>
                <a:gd name="T69" fmla="*/ 13 h 17"/>
                <a:gd name="T70" fmla="*/ 3 w 21"/>
                <a:gd name="T71" fmla="*/ 16 h 17"/>
                <a:gd name="T72" fmla="*/ 3 w 21"/>
                <a:gd name="T73" fmla="*/ 16 h 17"/>
                <a:gd name="T74" fmla="*/ 2 w 21"/>
                <a:gd name="T75" fmla="*/ 15 h 17"/>
                <a:gd name="T76" fmla="*/ 2 w 21"/>
                <a:gd name="T77" fmla="*/ 15 h 17"/>
                <a:gd name="T78" fmla="*/ 2 w 21"/>
                <a:gd name="T79" fmla="*/ 14 h 17"/>
                <a:gd name="T80" fmla="*/ 5 w 21"/>
                <a:gd name="T81" fmla="*/ 11 h 17"/>
                <a:gd name="T82" fmla="*/ 6 w 21"/>
                <a:gd name="T83" fmla="*/ 11 h 17"/>
                <a:gd name="T84" fmla="*/ 7 w 21"/>
                <a:gd name="T85" fmla="*/ 12 h 17"/>
                <a:gd name="T86" fmla="*/ 7 w 21"/>
                <a:gd name="T87" fmla="*/ 12 h 17"/>
                <a:gd name="T88" fmla="*/ 7 w 21"/>
                <a:gd name="T89" fmla="*/ 13 h 17"/>
                <a:gd name="T90" fmla="*/ 15 w 21"/>
                <a:gd name="T91" fmla="*/ 10 h 17"/>
                <a:gd name="T92" fmla="*/ 11 w 21"/>
                <a:gd name="T93" fmla="*/ 6 h 17"/>
                <a:gd name="T94" fmla="*/ 15 w 21"/>
                <a:gd name="T95" fmla="*/ 2 h 17"/>
                <a:gd name="T96" fmla="*/ 19 w 21"/>
                <a:gd name="T97" fmla="*/ 6 h 17"/>
                <a:gd name="T98" fmla="*/ 15 w 21"/>
                <a:gd name="T9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" h="17">
                  <a:moveTo>
                    <a:pt x="21" y="6"/>
                  </a:moveTo>
                  <a:cubicBezTo>
                    <a:pt x="21" y="3"/>
                    <a:pt x="19" y="1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2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8" y="12"/>
                    <a:pt x="20" y="10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6"/>
                    <a:pt x="21" y="6"/>
                  </a:cubicBezTo>
                  <a:close/>
                  <a:moveTo>
                    <a:pt x="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7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5" y="10"/>
                  </a:moveTo>
                  <a:cubicBezTo>
                    <a:pt x="13" y="10"/>
                    <a:pt x="11" y="8"/>
                    <a:pt x="11" y="6"/>
                  </a:cubicBezTo>
                  <a:cubicBezTo>
                    <a:pt x="11" y="3"/>
                    <a:pt x="13" y="2"/>
                    <a:pt x="15" y="2"/>
                  </a:cubicBezTo>
                  <a:cubicBezTo>
                    <a:pt x="17" y="2"/>
                    <a:pt x="19" y="3"/>
                    <a:pt x="19" y="6"/>
                  </a:cubicBezTo>
                  <a:cubicBezTo>
                    <a:pt x="19" y="8"/>
                    <a:pt x="17" y="10"/>
                    <a:pt x="15" y="1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45000"/>
                </a:schemeClr>
              </a:solidFill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1685"/>
            <p:cNvSpPr/>
            <p:nvPr/>
          </p:nvSpPr>
          <p:spPr bwMode="auto">
            <a:xfrm>
              <a:off x="11633237" y="2800438"/>
              <a:ext cx="47979" cy="19628"/>
            </a:xfrm>
            <a:custGeom>
              <a:avLst/>
              <a:gdLst>
                <a:gd name="T0" fmla="*/ 5 w 5"/>
                <a:gd name="T1" fmla="*/ 0 h 2"/>
                <a:gd name="T2" fmla="*/ 4 w 5"/>
                <a:gd name="T3" fmla="*/ 0 h 2"/>
                <a:gd name="T4" fmla="*/ 2 w 5"/>
                <a:gd name="T5" fmla="*/ 1 h 2"/>
                <a:gd name="T6" fmla="*/ 1 w 5"/>
                <a:gd name="T7" fmla="*/ 1 h 2"/>
                <a:gd name="T8" fmla="*/ 0 w 5"/>
                <a:gd name="T9" fmla="*/ 1 h 2"/>
                <a:gd name="T10" fmla="*/ 0 w 5"/>
                <a:gd name="T11" fmla="*/ 2 h 2"/>
                <a:gd name="T12" fmla="*/ 0 w 5"/>
                <a:gd name="T13" fmla="*/ 2 h 2"/>
                <a:gd name="T14" fmla="*/ 2 w 5"/>
                <a:gd name="T15" fmla="*/ 2 h 2"/>
                <a:gd name="T16" fmla="*/ 2 w 5"/>
                <a:gd name="T17" fmla="*/ 2 h 2"/>
                <a:gd name="T18" fmla="*/ 5 w 5"/>
                <a:gd name="T19" fmla="*/ 0 h 2"/>
                <a:gd name="T20" fmla="*/ 5 w 5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alpha val="45000"/>
                </a:schemeClr>
              </a:solidFill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937748" y="1363159"/>
            <a:ext cx="2040943" cy="830997"/>
            <a:chOff x="468937" y="2419540"/>
            <a:chExt cx="2040943" cy="830997"/>
          </a:xfrm>
        </p:grpSpPr>
        <p:sp>
          <p:nvSpPr>
            <p:cNvPr id="82" name="TextBox 18"/>
            <p:cNvSpPr txBox="1"/>
            <p:nvPr/>
          </p:nvSpPr>
          <p:spPr>
            <a:xfrm flipH="1">
              <a:off x="468937" y="2419540"/>
              <a:ext cx="20409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前期调谐</a:t>
              </a:r>
              <a:endPara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电路器件分析</a:t>
              </a:r>
              <a:endParaRPr 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70268" y="2823664"/>
              <a:ext cx="1933298" cy="278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900" dirty="0">
                <a:cs typeface="+mn-ea"/>
                <a:sym typeface="+mn-lt"/>
              </a:endParaRPr>
            </a:p>
          </p:txBody>
        </p:sp>
      </p:grpSp>
      <p:sp>
        <p:nvSpPr>
          <p:cNvPr id="86" name="TextBox 18"/>
          <p:cNvSpPr txBox="1"/>
          <p:nvPr/>
        </p:nvSpPr>
        <p:spPr>
          <a:xfrm flipH="1">
            <a:off x="937748" y="454450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拓展分析</a:t>
            </a:r>
            <a:endParaRPr lang="en-US" sz="24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9243548" y="1363159"/>
            <a:ext cx="1934629" cy="682726"/>
            <a:chOff x="468937" y="2419540"/>
            <a:chExt cx="1934629" cy="682726"/>
          </a:xfrm>
        </p:grpSpPr>
        <p:sp>
          <p:nvSpPr>
            <p:cNvPr id="89" name="TextBox 18"/>
            <p:cNvSpPr txBox="1"/>
            <p:nvPr/>
          </p:nvSpPr>
          <p:spPr>
            <a:xfrm flipH="1">
              <a:off x="468937" y="2419540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rPr>
                <a:t>实验分析</a:t>
              </a:r>
              <a:endParaRPr 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470268" y="2823664"/>
              <a:ext cx="1933298" cy="278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900" dirty="0">
                <a:cs typeface="+mn-ea"/>
                <a:sym typeface="+mn-lt"/>
              </a:endParaRPr>
            </a:p>
          </p:txBody>
        </p:sp>
      </p:grpSp>
      <p:sp>
        <p:nvSpPr>
          <p:cNvPr id="92" name="TextBox 18"/>
          <p:cNvSpPr txBox="1"/>
          <p:nvPr/>
        </p:nvSpPr>
        <p:spPr>
          <a:xfrm flipH="1">
            <a:off x="9552927" y="4605851"/>
            <a:ext cx="1731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问题总结、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双峰重析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5290449-5AB9-499A-BB47-A32B1F42E2FC}"/>
              </a:ext>
            </a:extLst>
          </p:cNvPr>
          <p:cNvSpPr/>
          <p:nvPr/>
        </p:nvSpPr>
        <p:spPr>
          <a:xfrm>
            <a:off x="0" y="331694"/>
            <a:ext cx="854439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6E9110-0D3C-4DDF-89F6-EF40C364E21C}"/>
              </a:ext>
            </a:extLst>
          </p:cNvPr>
          <p:cNvSpPr/>
          <p:nvPr/>
        </p:nvSpPr>
        <p:spPr>
          <a:xfrm>
            <a:off x="898789" y="331694"/>
            <a:ext cx="155833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9DF7EC-A84A-4BA4-BD98-3BF6E9550574}"/>
              </a:ext>
            </a:extLst>
          </p:cNvPr>
          <p:cNvSpPr/>
          <p:nvPr/>
        </p:nvSpPr>
        <p:spPr>
          <a:xfrm>
            <a:off x="1179561" y="312779"/>
            <a:ext cx="2040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前期调谐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电路器件分析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8D6866-4D8F-F3AE-E532-BC474F6A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05" y="1223619"/>
            <a:ext cx="4698550" cy="53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8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5290449-5AB9-499A-BB47-A32B1F42E2FC}"/>
              </a:ext>
            </a:extLst>
          </p:cNvPr>
          <p:cNvSpPr/>
          <p:nvPr/>
        </p:nvSpPr>
        <p:spPr>
          <a:xfrm>
            <a:off x="0" y="331694"/>
            <a:ext cx="854439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6E9110-0D3C-4DDF-89F6-EF40C364E21C}"/>
              </a:ext>
            </a:extLst>
          </p:cNvPr>
          <p:cNvSpPr/>
          <p:nvPr/>
        </p:nvSpPr>
        <p:spPr>
          <a:xfrm>
            <a:off x="898789" y="331694"/>
            <a:ext cx="155833" cy="4780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9DF7EC-A84A-4BA4-BD98-3BF6E9550574}"/>
              </a:ext>
            </a:extLst>
          </p:cNvPr>
          <p:cNvSpPr/>
          <p:nvPr/>
        </p:nvSpPr>
        <p:spPr>
          <a:xfrm>
            <a:off x="1179561" y="312779"/>
            <a:ext cx="2040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调不出的单峰？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AB6EE97-6BDF-493D-B284-17A7A0C8795D}"/>
              </a:ext>
            </a:extLst>
          </p:cNvPr>
          <p:cNvSpPr/>
          <p:nvPr/>
        </p:nvSpPr>
        <p:spPr>
          <a:xfrm>
            <a:off x="294216" y="1665824"/>
            <a:ext cx="92678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小组内有同学在做实验时遇到了问题：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无论如何调整耦合电容，幅频特性总是出现双峰。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小组分析后，主要有两方面的原因：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一，前后级的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元件并没有调谐到同一频率上。如何调谐？我们认为可以利用上一次的单调谐电路。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二，前级电路的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值过大，由耦合因数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n=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Qxk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，可知，此时的耦合因数仍然较大，因此不能得到单峰。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D88892-2598-A1AC-705E-4D2C5AECB1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b="19167"/>
          <a:stretch/>
        </p:blipFill>
        <p:spPr>
          <a:xfrm>
            <a:off x="7928452" y="233990"/>
            <a:ext cx="3969332" cy="27440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8EF337-479B-1BA4-B46D-CFAD1361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351" y="4417417"/>
            <a:ext cx="2415433" cy="206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2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0587" y="391884"/>
            <a:ext cx="419879" cy="419879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25150" y="391884"/>
            <a:ext cx="419879" cy="419879"/>
          </a:xfrm>
          <a:prstGeom prst="ellipse">
            <a:avLst/>
          </a:prstGeom>
          <a:solidFill>
            <a:srgbClr val="6B9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4173" y="411653"/>
            <a:ext cx="4060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实验分析 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– CM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耦合电容的影响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F1868-D690-F486-2502-EBE082B3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9" y="940677"/>
            <a:ext cx="3653784" cy="27372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EC833E-463C-F780-3463-0108E25C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9" y="3677960"/>
            <a:ext cx="3653784" cy="273732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FD06421-DC82-7BC5-0B91-E58E8FFC91AA}"/>
              </a:ext>
            </a:extLst>
          </p:cNvPr>
          <p:cNvSpPr/>
          <p:nvPr/>
        </p:nvSpPr>
        <p:spPr>
          <a:xfrm>
            <a:off x="4733213" y="1351508"/>
            <a:ext cx="69544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增大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后发现初级回路的最大幅度增大而次级回路的最大幅度减小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小组分析后，主要有三方面的原因：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增大后导致初级电路对次级电路的影响增大，可能导致上述现象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影响前后级谐振回路的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值，两者的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不同步变化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三，由于当耦合因数为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时，电路能量传输效率最高，此时耦合到后级的电流源减小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3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0587" y="391884"/>
            <a:ext cx="419879" cy="419879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25150" y="391884"/>
            <a:ext cx="419879" cy="419879"/>
          </a:xfrm>
          <a:prstGeom prst="ellipse">
            <a:avLst/>
          </a:prstGeom>
          <a:solidFill>
            <a:srgbClr val="6B9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4173" y="393898"/>
            <a:ext cx="5097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2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实验分析 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– C1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C2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电容的影响 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– V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endPara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5B9609-93B6-216E-B79A-51D305163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94" y="926204"/>
            <a:ext cx="4702840" cy="54866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69A4E6-134C-7A65-665C-978665A1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46" y="1224763"/>
            <a:ext cx="3653784" cy="27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2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0587" y="391884"/>
            <a:ext cx="419879" cy="419879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25150" y="391884"/>
            <a:ext cx="419879" cy="419879"/>
          </a:xfrm>
          <a:prstGeom prst="ellipse">
            <a:avLst/>
          </a:prstGeom>
          <a:solidFill>
            <a:srgbClr val="6B9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Shape 23655"/>
          <p:cNvSpPr/>
          <p:nvPr/>
        </p:nvSpPr>
        <p:spPr>
          <a:xfrm>
            <a:off x="2153913" y="4937584"/>
            <a:ext cx="463328" cy="446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23" y="14727"/>
                </a:moveTo>
                <a:cubicBezTo>
                  <a:pt x="2601" y="15218"/>
                  <a:pt x="2601" y="15218"/>
                  <a:pt x="2601" y="15218"/>
                </a:cubicBezTo>
                <a:cubicBezTo>
                  <a:pt x="5361" y="14400"/>
                  <a:pt x="7883" y="15791"/>
                  <a:pt x="7883" y="15873"/>
                </a:cubicBezTo>
                <a:cubicBezTo>
                  <a:pt x="8120" y="15464"/>
                  <a:pt x="8120" y="15464"/>
                  <a:pt x="8120" y="15464"/>
                </a:cubicBezTo>
                <a:cubicBezTo>
                  <a:pt x="7962" y="15382"/>
                  <a:pt x="5439" y="13909"/>
                  <a:pt x="2523" y="14727"/>
                </a:cubicBezTo>
                <a:close/>
                <a:moveTo>
                  <a:pt x="2523" y="15955"/>
                </a:moveTo>
                <a:cubicBezTo>
                  <a:pt x="2601" y="16445"/>
                  <a:pt x="2601" y="16445"/>
                  <a:pt x="2601" y="16445"/>
                </a:cubicBezTo>
                <a:cubicBezTo>
                  <a:pt x="5361" y="15627"/>
                  <a:pt x="7883" y="17100"/>
                  <a:pt x="7883" y="17100"/>
                </a:cubicBezTo>
                <a:cubicBezTo>
                  <a:pt x="8120" y="16691"/>
                  <a:pt x="8120" y="16691"/>
                  <a:pt x="8120" y="16691"/>
                </a:cubicBezTo>
                <a:cubicBezTo>
                  <a:pt x="7962" y="16609"/>
                  <a:pt x="5439" y="15218"/>
                  <a:pt x="2523" y="15955"/>
                </a:cubicBezTo>
                <a:close/>
                <a:moveTo>
                  <a:pt x="2523" y="13582"/>
                </a:moveTo>
                <a:cubicBezTo>
                  <a:pt x="2601" y="13991"/>
                  <a:pt x="2601" y="13991"/>
                  <a:pt x="2601" y="13991"/>
                </a:cubicBezTo>
                <a:cubicBezTo>
                  <a:pt x="5361" y="13255"/>
                  <a:pt x="7883" y="14645"/>
                  <a:pt x="7883" y="14645"/>
                </a:cubicBezTo>
                <a:cubicBezTo>
                  <a:pt x="8120" y="14236"/>
                  <a:pt x="8120" y="14236"/>
                  <a:pt x="8120" y="14236"/>
                </a:cubicBezTo>
                <a:cubicBezTo>
                  <a:pt x="7962" y="14155"/>
                  <a:pt x="5439" y="12764"/>
                  <a:pt x="2523" y="13582"/>
                </a:cubicBezTo>
                <a:close/>
                <a:moveTo>
                  <a:pt x="2523" y="17182"/>
                </a:moveTo>
                <a:cubicBezTo>
                  <a:pt x="2601" y="17673"/>
                  <a:pt x="2601" y="17673"/>
                  <a:pt x="2601" y="17673"/>
                </a:cubicBezTo>
                <a:cubicBezTo>
                  <a:pt x="5361" y="16855"/>
                  <a:pt x="7883" y="18327"/>
                  <a:pt x="7883" y="18327"/>
                </a:cubicBezTo>
                <a:cubicBezTo>
                  <a:pt x="8120" y="17918"/>
                  <a:pt x="8120" y="17918"/>
                  <a:pt x="8120" y="17918"/>
                </a:cubicBezTo>
                <a:cubicBezTo>
                  <a:pt x="7962" y="17836"/>
                  <a:pt x="5439" y="16445"/>
                  <a:pt x="2523" y="17182"/>
                </a:cubicBezTo>
                <a:close/>
                <a:moveTo>
                  <a:pt x="2523" y="9818"/>
                </a:moveTo>
                <a:cubicBezTo>
                  <a:pt x="2601" y="10227"/>
                  <a:pt x="2601" y="10227"/>
                  <a:pt x="2601" y="10227"/>
                </a:cubicBezTo>
                <a:cubicBezTo>
                  <a:pt x="5361" y="9491"/>
                  <a:pt x="7883" y="10882"/>
                  <a:pt x="7883" y="10882"/>
                </a:cubicBezTo>
                <a:cubicBezTo>
                  <a:pt x="8120" y="10473"/>
                  <a:pt x="8120" y="10473"/>
                  <a:pt x="8120" y="10473"/>
                </a:cubicBezTo>
                <a:cubicBezTo>
                  <a:pt x="7962" y="10473"/>
                  <a:pt x="5439" y="9000"/>
                  <a:pt x="2523" y="9818"/>
                </a:cubicBezTo>
                <a:close/>
                <a:moveTo>
                  <a:pt x="18447" y="0"/>
                </a:moveTo>
                <a:cubicBezTo>
                  <a:pt x="17185" y="2782"/>
                  <a:pt x="17185" y="2782"/>
                  <a:pt x="17185" y="2782"/>
                </a:cubicBezTo>
                <a:cubicBezTo>
                  <a:pt x="17185" y="2782"/>
                  <a:pt x="17185" y="2782"/>
                  <a:pt x="17185" y="2782"/>
                </a:cubicBezTo>
                <a:cubicBezTo>
                  <a:pt x="13165" y="11373"/>
                  <a:pt x="13165" y="11373"/>
                  <a:pt x="13165" y="11373"/>
                </a:cubicBezTo>
                <a:cubicBezTo>
                  <a:pt x="12850" y="15873"/>
                  <a:pt x="12850" y="15873"/>
                  <a:pt x="12850" y="15873"/>
                </a:cubicBezTo>
                <a:cubicBezTo>
                  <a:pt x="16239" y="13009"/>
                  <a:pt x="16239" y="13009"/>
                  <a:pt x="16239" y="13009"/>
                </a:cubicBezTo>
                <a:cubicBezTo>
                  <a:pt x="20260" y="4336"/>
                  <a:pt x="20260" y="4336"/>
                  <a:pt x="20260" y="4336"/>
                </a:cubicBezTo>
                <a:cubicBezTo>
                  <a:pt x="20260" y="4336"/>
                  <a:pt x="20260" y="4336"/>
                  <a:pt x="20260" y="4336"/>
                </a:cubicBezTo>
                <a:cubicBezTo>
                  <a:pt x="21600" y="1636"/>
                  <a:pt x="21600" y="1636"/>
                  <a:pt x="21600" y="1636"/>
                </a:cubicBezTo>
                <a:lnTo>
                  <a:pt x="18447" y="0"/>
                </a:lnTo>
                <a:close/>
                <a:moveTo>
                  <a:pt x="16003" y="12764"/>
                </a:moveTo>
                <a:cubicBezTo>
                  <a:pt x="14032" y="14400"/>
                  <a:pt x="14032" y="14400"/>
                  <a:pt x="14032" y="14400"/>
                </a:cubicBezTo>
                <a:cubicBezTo>
                  <a:pt x="13323" y="13991"/>
                  <a:pt x="13323" y="13991"/>
                  <a:pt x="13323" y="13991"/>
                </a:cubicBezTo>
                <a:cubicBezTo>
                  <a:pt x="13480" y="11455"/>
                  <a:pt x="13480" y="11455"/>
                  <a:pt x="13480" y="11455"/>
                </a:cubicBezTo>
                <a:cubicBezTo>
                  <a:pt x="13638" y="11045"/>
                  <a:pt x="13638" y="11045"/>
                  <a:pt x="13638" y="11045"/>
                </a:cubicBezTo>
                <a:cubicBezTo>
                  <a:pt x="14032" y="12355"/>
                  <a:pt x="14032" y="12355"/>
                  <a:pt x="14032" y="12355"/>
                </a:cubicBezTo>
                <a:cubicBezTo>
                  <a:pt x="14820" y="11864"/>
                  <a:pt x="14820" y="11864"/>
                  <a:pt x="14820" y="11864"/>
                </a:cubicBezTo>
                <a:cubicBezTo>
                  <a:pt x="14978" y="12845"/>
                  <a:pt x="14978" y="12845"/>
                  <a:pt x="14978" y="12845"/>
                </a:cubicBezTo>
                <a:cubicBezTo>
                  <a:pt x="16161" y="12436"/>
                  <a:pt x="16161" y="12436"/>
                  <a:pt x="16161" y="12436"/>
                </a:cubicBezTo>
                <a:lnTo>
                  <a:pt x="16003" y="12764"/>
                </a:lnTo>
                <a:close/>
                <a:moveTo>
                  <a:pt x="20260" y="2945"/>
                </a:moveTo>
                <a:cubicBezTo>
                  <a:pt x="18289" y="1964"/>
                  <a:pt x="18289" y="1964"/>
                  <a:pt x="18289" y="1964"/>
                </a:cubicBezTo>
                <a:cubicBezTo>
                  <a:pt x="18762" y="900"/>
                  <a:pt x="18762" y="900"/>
                  <a:pt x="18762" y="900"/>
                </a:cubicBezTo>
                <a:cubicBezTo>
                  <a:pt x="20733" y="1882"/>
                  <a:pt x="20733" y="1882"/>
                  <a:pt x="20733" y="1882"/>
                </a:cubicBezTo>
                <a:lnTo>
                  <a:pt x="20260" y="2945"/>
                </a:lnTo>
                <a:close/>
                <a:moveTo>
                  <a:pt x="17185" y="19555"/>
                </a:moveTo>
                <a:cubicBezTo>
                  <a:pt x="16476" y="19227"/>
                  <a:pt x="15609" y="19064"/>
                  <a:pt x="14663" y="19064"/>
                </a:cubicBezTo>
                <a:cubicBezTo>
                  <a:pt x="12298" y="19064"/>
                  <a:pt x="10091" y="19964"/>
                  <a:pt x="9460" y="20291"/>
                </a:cubicBezTo>
                <a:cubicBezTo>
                  <a:pt x="9460" y="15873"/>
                  <a:pt x="9460" y="15873"/>
                  <a:pt x="9460" y="15873"/>
                </a:cubicBezTo>
                <a:cubicBezTo>
                  <a:pt x="9775" y="16200"/>
                  <a:pt x="9775" y="16200"/>
                  <a:pt x="9775" y="16200"/>
                </a:cubicBezTo>
                <a:cubicBezTo>
                  <a:pt x="9775" y="9491"/>
                  <a:pt x="9775" y="9491"/>
                  <a:pt x="9775" y="9491"/>
                </a:cubicBezTo>
                <a:cubicBezTo>
                  <a:pt x="10958" y="8509"/>
                  <a:pt x="12377" y="7936"/>
                  <a:pt x="14032" y="7855"/>
                </a:cubicBezTo>
                <a:cubicBezTo>
                  <a:pt x="14347" y="7282"/>
                  <a:pt x="14347" y="7282"/>
                  <a:pt x="14347" y="7282"/>
                </a:cubicBezTo>
                <a:cubicBezTo>
                  <a:pt x="12377" y="7282"/>
                  <a:pt x="10721" y="7936"/>
                  <a:pt x="9302" y="9164"/>
                </a:cubicBezTo>
                <a:cubicBezTo>
                  <a:pt x="7962" y="7936"/>
                  <a:pt x="6307" y="7282"/>
                  <a:pt x="4336" y="7282"/>
                </a:cubicBezTo>
                <a:cubicBezTo>
                  <a:pt x="2523" y="7282"/>
                  <a:pt x="1182" y="7855"/>
                  <a:pt x="1104" y="7855"/>
                </a:cubicBezTo>
                <a:cubicBezTo>
                  <a:pt x="946" y="7936"/>
                  <a:pt x="946" y="7936"/>
                  <a:pt x="946" y="7936"/>
                </a:cubicBezTo>
                <a:cubicBezTo>
                  <a:pt x="946" y="9082"/>
                  <a:pt x="946" y="9082"/>
                  <a:pt x="946" y="9082"/>
                </a:cubicBezTo>
                <a:cubicBezTo>
                  <a:pt x="394" y="9164"/>
                  <a:pt x="0" y="9409"/>
                  <a:pt x="0" y="9655"/>
                </a:cubicBezTo>
                <a:cubicBezTo>
                  <a:pt x="0" y="21191"/>
                  <a:pt x="0" y="21191"/>
                  <a:pt x="0" y="21191"/>
                </a:cubicBezTo>
                <a:cubicBezTo>
                  <a:pt x="8199" y="21191"/>
                  <a:pt x="8199" y="21191"/>
                  <a:pt x="8199" y="21191"/>
                </a:cubicBezTo>
                <a:cubicBezTo>
                  <a:pt x="8514" y="21436"/>
                  <a:pt x="8908" y="21600"/>
                  <a:pt x="9381" y="21600"/>
                </a:cubicBezTo>
                <a:cubicBezTo>
                  <a:pt x="9854" y="21600"/>
                  <a:pt x="10248" y="21436"/>
                  <a:pt x="10485" y="21191"/>
                </a:cubicBezTo>
                <a:cubicBezTo>
                  <a:pt x="18447" y="21191"/>
                  <a:pt x="18447" y="21191"/>
                  <a:pt x="18447" y="21191"/>
                </a:cubicBezTo>
                <a:cubicBezTo>
                  <a:pt x="18447" y="9736"/>
                  <a:pt x="18447" y="9736"/>
                  <a:pt x="18447" y="9736"/>
                </a:cubicBezTo>
                <a:cubicBezTo>
                  <a:pt x="17185" y="12436"/>
                  <a:pt x="17185" y="12436"/>
                  <a:pt x="17185" y="12436"/>
                </a:cubicBezTo>
                <a:lnTo>
                  <a:pt x="17185" y="19555"/>
                </a:lnTo>
                <a:close/>
                <a:moveTo>
                  <a:pt x="9223" y="20291"/>
                </a:moveTo>
                <a:cubicBezTo>
                  <a:pt x="8593" y="19964"/>
                  <a:pt x="6228" y="19064"/>
                  <a:pt x="3863" y="19064"/>
                </a:cubicBezTo>
                <a:cubicBezTo>
                  <a:pt x="2996" y="19064"/>
                  <a:pt x="2128" y="19227"/>
                  <a:pt x="1419" y="19555"/>
                </a:cubicBezTo>
                <a:cubicBezTo>
                  <a:pt x="1419" y="8345"/>
                  <a:pt x="1419" y="8345"/>
                  <a:pt x="1419" y="8345"/>
                </a:cubicBezTo>
                <a:cubicBezTo>
                  <a:pt x="1892" y="8182"/>
                  <a:pt x="2996" y="7855"/>
                  <a:pt x="4336" y="7855"/>
                </a:cubicBezTo>
                <a:cubicBezTo>
                  <a:pt x="6149" y="7855"/>
                  <a:pt x="7647" y="8427"/>
                  <a:pt x="8908" y="9491"/>
                </a:cubicBezTo>
                <a:cubicBezTo>
                  <a:pt x="8908" y="16200"/>
                  <a:pt x="8908" y="16200"/>
                  <a:pt x="8908" y="16200"/>
                </a:cubicBezTo>
                <a:cubicBezTo>
                  <a:pt x="9223" y="15873"/>
                  <a:pt x="9223" y="15873"/>
                  <a:pt x="9223" y="15873"/>
                </a:cubicBezTo>
                <a:lnTo>
                  <a:pt x="9223" y="20291"/>
                </a:lnTo>
                <a:close/>
                <a:moveTo>
                  <a:pt x="2523" y="11045"/>
                </a:moveTo>
                <a:cubicBezTo>
                  <a:pt x="2601" y="11536"/>
                  <a:pt x="2601" y="11536"/>
                  <a:pt x="2601" y="11536"/>
                </a:cubicBezTo>
                <a:cubicBezTo>
                  <a:pt x="5361" y="10718"/>
                  <a:pt x="7883" y="12109"/>
                  <a:pt x="7883" y="12191"/>
                </a:cubicBezTo>
                <a:cubicBezTo>
                  <a:pt x="8120" y="11782"/>
                  <a:pt x="8120" y="11782"/>
                  <a:pt x="8120" y="11782"/>
                </a:cubicBezTo>
                <a:cubicBezTo>
                  <a:pt x="7962" y="11700"/>
                  <a:pt x="5439" y="10227"/>
                  <a:pt x="2523" y="11045"/>
                </a:cubicBezTo>
                <a:close/>
                <a:moveTo>
                  <a:pt x="2523" y="12273"/>
                </a:moveTo>
                <a:cubicBezTo>
                  <a:pt x="2601" y="12682"/>
                  <a:pt x="2601" y="12682"/>
                  <a:pt x="2601" y="12682"/>
                </a:cubicBezTo>
                <a:cubicBezTo>
                  <a:pt x="5361" y="11945"/>
                  <a:pt x="7883" y="13336"/>
                  <a:pt x="7883" y="13336"/>
                </a:cubicBezTo>
                <a:cubicBezTo>
                  <a:pt x="8120" y="12927"/>
                  <a:pt x="8120" y="12927"/>
                  <a:pt x="8120" y="12927"/>
                </a:cubicBezTo>
                <a:cubicBezTo>
                  <a:pt x="7962" y="12927"/>
                  <a:pt x="5439" y="11455"/>
                  <a:pt x="2523" y="1227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2100">
                <a:latin typeface="Gill Sans"/>
                <a:ea typeface="Gill Sans"/>
                <a:cs typeface="Gill Sans"/>
                <a:sym typeface="Gill Sans"/>
              </a:defRPr>
            </a:pPr>
            <a:endParaRPr sz="28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83F09F-9697-042F-E753-CF4DE09FEE76}"/>
              </a:ext>
            </a:extLst>
          </p:cNvPr>
          <p:cNvSpPr txBox="1"/>
          <p:nvPr/>
        </p:nvSpPr>
        <p:spPr>
          <a:xfrm>
            <a:off x="1184173" y="411653"/>
            <a:ext cx="8060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拓展分析 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–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双峰的对应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值（通频带）不同，后级较宽，前级较窄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CDEC69-DEBD-E1B3-F7C6-37AF036F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89" y="1354006"/>
            <a:ext cx="4767689" cy="36086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1C8BAA-2570-8402-9B81-6541DD74C378}"/>
              </a:ext>
            </a:extLst>
          </p:cNvPr>
          <p:cNvSpPr/>
          <p:nvPr/>
        </p:nvSpPr>
        <p:spPr>
          <a:xfrm>
            <a:off x="5818908" y="2044586"/>
            <a:ext cx="6256713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由于后级回路耦合到初级回路的阻抗较大，使得初级回路的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值略高，即呈现上述现象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32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0587" y="391884"/>
            <a:ext cx="419879" cy="419879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25150" y="391884"/>
            <a:ext cx="419879" cy="419879"/>
          </a:xfrm>
          <a:prstGeom prst="ellipse">
            <a:avLst/>
          </a:prstGeom>
          <a:solidFill>
            <a:srgbClr val="6B9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Shape 23655"/>
          <p:cNvSpPr/>
          <p:nvPr/>
        </p:nvSpPr>
        <p:spPr>
          <a:xfrm>
            <a:off x="2153913" y="4937584"/>
            <a:ext cx="463328" cy="446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23" y="14727"/>
                </a:moveTo>
                <a:cubicBezTo>
                  <a:pt x="2601" y="15218"/>
                  <a:pt x="2601" y="15218"/>
                  <a:pt x="2601" y="15218"/>
                </a:cubicBezTo>
                <a:cubicBezTo>
                  <a:pt x="5361" y="14400"/>
                  <a:pt x="7883" y="15791"/>
                  <a:pt x="7883" y="15873"/>
                </a:cubicBezTo>
                <a:cubicBezTo>
                  <a:pt x="8120" y="15464"/>
                  <a:pt x="8120" y="15464"/>
                  <a:pt x="8120" y="15464"/>
                </a:cubicBezTo>
                <a:cubicBezTo>
                  <a:pt x="7962" y="15382"/>
                  <a:pt x="5439" y="13909"/>
                  <a:pt x="2523" y="14727"/>
                </a:cubicBezTo>
                <a:close/>
                <a:moveTo>
                  <a:pt x="2523" y="15955"/>
                </a:moveTo>
                <a:cubicBezTo>
                  <a:pt x="2601" y="16445"/>
                  <a:pt x="2601" y="16445"/>
                  <a:pt x="2601" y="16445"/>
                </a:cubicBezTo>
                <a:cubicBezTo>
                  <a:pt x="5361" y="15627"/>
                  <a:pt x="7883" y="17100"/>
                  <a:pt x="7883" y="17100"/>
                </a:cubicBezTo>
                <a:cubicBezTo>
                  <a:pt x="8120" y="16691"/>
                  <a:pt x="8120" y="16691"/>
                  <a:pt x="8120" y="16691"/>
                </a:cubicBezTo>
                <a:cubicBezTo>
                  <a:pt x="7962" y="16609"/>
                  <a:pt x="5439" y="15218"/>
                  <a:pt x="2523" y="15955"/>
                </a:cubicBezTo>
                <a:close/>
                <a:moveTo>
                  <a:pt x="2523" y="13582"/>
                </a:moveTo>
                <a:cubicBezTo>
                  <a:pt x="2601" y="13991"/>
                  <a:pt x="2601" y="13991"/>
                  <a:pt x="2601" y="13991"/>
                </a:cubicBezTo>
                <a:cubicBezTo>
                  <a:pt x="5361" y="13255"/>
                  <a:pt x="7883" y="14645"/>
                  <a:pt x="7883" y="14645"/>
                </a:cubicBezTo>
                <a:cubicBezTo>
                  <a:pt x="8120" y="14236"/>
                  <a:pt x="8120" y="14236"/>
                  <a:pt x="8120" y="14236"/>
                </a:cubicBezTo>
                <a:cubicBezTo>
                  <a:pt x="7962" y="14155"/>
                  <a:pt x="5439" y="12764"/>
                  <a:pt x="2523" y="13582"/>
                </a:cubicBezTo>
                <a:close/>
                <a:moveTo>
                  <a:pt x="2523" y="17182"/>
                </a:moveTo>
                <a:cubicBezTo>
                  <a:pt x="2601" y="17673"/>
                  <a:pt x="2601" y="17673"/>
                  <a:pt x="2601" y="17673"/>
                </a:cubicBezTo>
                <a:cubicBezTo>
                  <a:pt x="5361" y="16855"/>
                  <a:pt x="7883" y="18327"/>
                  <a:pt x="7883" y="18327"/>
                </a:cubicBezTo>
                <a:cubicBezTo>
                  <a:pt x="8120" y="17918"/>
                  <a:pt x="8120" y="17918"/>
                  <a:pt x="8120" y="17918"/>
                </a:cubicBezTo>
                <a:cubicBezTo>
                  <a:pt x="7962" y="17836"/>
                  <a:pt x="5439" y="16445"/>
                  <a:pt x="2523" y="17182"/>
                </a:cubicBezTo>
                <a:close/>
                <a:moveTo>
                  <a:pt x="2523" y="9818"/>
                </a:moveTo>
                <a:cubicBezTo>
                  <a:pt x="2601" y="10227"/>
                  <a:pt x="2601" y="10227"/>
                  <a:pt x="2601" y="10227"/>
                </a:cubicBezTo>
                <a:cubicBezTo>
                  <a:pt x="5361" y="9491"/>
                  <a:pt x="7883" y="10882"/>
                  <a:pt x="7883" y="10882"/>
                </a:cubicBezTo>
                <a:cubicBezTo>
                  <a:pt x="8120" y="10473"/>
                  <a:pt x="8120" y="10473"/>
                  <a:pt x="8120" y="10473"/>
                </a:cubicBezTo>
                <a:cubicBezTo>
                  <a:pt x="7962" y="10473"/>
                  <a:pt x="5439" y="9000"/>
                  <a:pt x="2523" y="9818"/>
                </a:cubicBezTo>
                <a:close/>
                <a:moveTo>
                  <a:pt x="18447" y="0"/>
                </a:moveTo>
                <a:cubicBezTo>
                  <a:pt x="17185" y="2782"/>
                  <a:pt x="17185" y="2782"/>
                  <a:pt x="17185" y="2782"/>
                </a:cubicBezTo>
                <a:cubicBezTo>
                  <a:pt x="17185" y="2782"/>
                  <a:pt x="17185" y="2782"/>
                  <a:pt x="17185" y="2782"/>
                </a:cubicBezTo>
                <a:cubicBezTo>
                  <a:pt x="13165" y="11373"/>
                  <a:pt x="13165" y="11373"/>
                  <a:pt x="13165" y="11373"/>
                </a:cubicBezTo>
                <a:cubicBezTo>
                  <a:pt x="12850" y="15873"/>
                  <a:pt x="12850" y="15873"/>
                  <a:pt x="12850" y="15873"/>
                </a:cubicBezTo>
                <a:cubicBezTo>
                  <a:pt x="16239" y="13009"/>
                  <a:pt x="16239" y="13009"/>
                  <a:pt x="16239" y="13009"/>
                </a:cubicBezTo>
                <a:cubicBezTo>
                  <a:pt x="20260" y="4336"/>
                  <a:pt x="20260" y="4336"/>
                  <a:pt x="20260" y="4336"/>
                </a:cubicBezTo>
                <a:cubicBezTo>
                  <a:pt x="20260" y="4336"/>
                  <a:pt x="20260" y="4336"/>
                  <a:pt x="20260" y="4336"/>
                </a:cubicBezTo>
                <a:cubicBezTo>
                  <a:pt x="21600" y="1636"/>
                  <a:pt x="21600" y="1636"/>
                  <a:pt x="21600" y="1636"/>
                </a:cubicBezTo>
                <a:lnTo>
                  <a:pt x="18447" y="0"/>
                </a:lnTo>
                <a:close/>
                <a:moveTo>
                  <a:pt x="16003" y="12764"/>
                </a:moveTo>
                <a:cubicBezTo>
                  <a:pt x="14032" y="14400"/>
                  <a:pt x="14032" y="14400"/>
                  <a:pt x="14032" y="14400"/>
                </a:cubicBezTo>
                <a:cubicBezTo>
                  <a:pt x="13323" y="13991"/>
                  <a:pt x="13323" y="13991"/>
                  <a:pt x="13323" y="13991"/>
                </a:cubicBezTo>
                <a:cubicBezTo>
                  <a:pt x="13480" y="11455"/>
                  <a:pt x="13480" y="11455"/>
                  <a:pt x="13480" y="11455"/>
                </a:cubicBezTo>
                <a:cubicBezTo>
                  <a:pt x="13638" y="11045"/>
                  <a:pt x="13638" y="11045"/>
                  <a:pt x="13638" y="11045"/>
                </a:cubicBezTo>
                <a:cubicBezTo>
                  <a:pt x="14032" y="12355"/>
                  <a:pt x="14032" y="12355"/>
                  <a:pt x="14032" y="12355"/>
                </a:cubicBezTo>
                <a:cubicBezTo>
                  <a:pt x="14820" y="11864"/>
                  <a:pt x="14820" y="11864"/>
                  <a:pt x="14820" y="11864"/>
                </a:cubicBezTo>
                <a:cubicBezTo>
                  <a:pt x="14978" y="12845"/>
                  <a:pt x="14978" y="12845"/>
                  <a:pt x="14978" y="12845"/>
                </a:cubicBezTo>
                <a:cubicBezTo>
                  <a:pt x="16161" y="12436"/>
                  <a:pt x="16161" y="12436"/>
                  <a:pt x="16161" y="12436"/>
                </a:cubicBezTo>
                <a:lnTo>
                  <a:pt x="16003" y="12764"/>
                </a:lnTo>
                <a:close/>
                <a:moveTo>
                  <a:pt x="20260" y="2945"/>
                </a:moveTo>
                <a:cubicBezTo>
                  <a:pt x="18289" y="1964"/>
                  <a:pt x="18289" y="1964"/>
                  <a:pt x="18289" y="1964"/>
                </a:cubicBezTo>
                <a:cubicBezTo>
                  <a:pt x="18762" y="900"/>
                  <a:pt x="18762" y="900"/>
                  <a:pt x="18762" y="900"/>
                </a:cubicBezTo>
                <a:cubicBezTo>
                  <a:pt x="20733" y="1882"/>
                  <a:pt x="20733" y="1882"/>
                  <a:pt x="20733" y="1882"/>
                </a:cubicBezTo>
                <a:lnTo>
                  <a:pt x="20260" y="2945"/>
                </a:lnTo>
                <a:close/>
                <a:moveTo>
                  <a:pt x="17185" y="19555"/>
                </a:moveTo>
                <a:cubicBezTo>
                  <a:pt x="16476" y="19227"/>
                  <a:pt x="15609" y="19064"/>
                  <a:pt x="14663" y="19064"/>
                </a:cubicBezTo>
                <a:cubicBezTo>
                  <a:pt x="12298" y="19064"/>
                  <a:pt x="10091" y="19964"/>
                  <a:pt x="9460" y="20291"/>
                </a:cubicBezTo>
                <a:cubicBezTo>
                  <a:pt x="9460" y="15873"/>
                  <a:pt x="9460" y="15873"/>
                  <a:pt x="9460" y="15873"/>
                </a:cubicBezTo>
                <a:cubicBezTo>
                  <a:pt x="9775" y="16200"/>
                  <a:pt x="9775" y="16200"/>
                  <a:pt x="9775" y="16200"/>
                </a:cubicBezTo>
                <a:cubicBezTo>
                  <a:pt x="9775" y="9491"/>
                  <a:pt x="9775" y="9491"/>
                  <a:pt x="9775" y="9491"/>
                </a:cubicBezTo>
                <a:cubicBezTo>
                  <a:pt x="10958" y="8509"/>
                  <a:pt x="12377" y="7936"/>
                  <a:pt x="14032" y="7855"/>
                </a:cubicBezTo>
                <a:cubicBezTo>
                  <a:pt x="14347" y="7282"/>
                  <a:pt x="14347" y="7282"/>
                  <a:pt x="14347" y="7282"/>
                </a:cubicBezTo>
                <a:cubicBezTo>
                  <a:pt x="12377" y="7282"/>
                  <a:pt x="10721" y="7936"/>
                  <a:pt x="9302" y="9164"/>
                </a:cubicBezTo>
                <a:cubicBezTo>
                  <a:pt x="7962" y="7936"/>
                  <a:pt x="6307" y="7282"/>
                  <a:pt x="4336" y="7282"/>
                </a:cubicBezTo>
                <a:cubicBezTo>
                  <a:pt x="2523" y="7282"/>
                  <a:pt x="1182" y="7855"/>
                  <a:pt x="1104" y="7855"/>
                </a:cubicBezTo>
                <a:cubicBezTo>
                  <a:pt x="946" y="7936"/>
                  <a:pt x="946" y="7936"/>
                  <a:pt x="946" y="7936"/>
                </a:cubicBezTo>
                <a:cubicBezTo>
                  <a:pt x="946" y="9082"/>
                  <a:pt x="946" y="9082"/>
                  <a:pt x="946" y="9082"/>
                </a:cubicBezTo>
                <a:cubicBezTo>
                  <a:pt x="394" y="9164"/>
                  <a:pt x="0" y="9409"/>
                  <a:pt x="0" y="9655"/>
                </a:cubicBezTo>
                <a:cubicBezTo>
                  <a:pt x="0" y="21191"/>
                  <a:pt x="0" y="21191"/>
                  <a:pt x="0" y="21191"/>
                </a:cubicBezTo>
                <a:cubicBezTo>
                  <a:pt x="8199" y="21191"/>
                  <a:pt x="8199" y="21191"/>
                  <a:pt x="8199" y="21191"/>
                </a:cubicBezTo>
                <a:cubicBezTo>
                  <a:pt x="8514" y="21436"/>
                  <a:pt x="8908" y="21600"/>
                  <a:pt x="9381" y="21600"/>
                </a:cubicBezTo>
                <a:cubicBezTo>
                  <a:pt x="9854" y="21600"/>
                  <a:pt x="10248" y="21436"/>
                  <a:pt x="10485" y="21191"/>
                </a:cubicBezTo>
                <a:cubicBezTo>
                  <a:pt x="18447" y="21191"/>
                  <a:pt x="18447" y="21191"/>
                  <a:pt x="18447" y="21191"/>
                </a:cubicBezTo>
                <a:cubicBezTo>
                  <a:pt x="18447" y="9736"/>
                  <a:pt x="18447" y="9736"/>
                  <a:pt x="18447" y="9736"/>
                </a:cubicBezTo>
                <a:cubicBezTo>
                  <a:pt x="17185" y="12436"/>
                  <a:pt x="17185" y="12436"/>
                  <a:pt x="17185" y="12436"/>
                </a:cubicBezTo>
                <a:lnTo>
                  <a:pt x="17185" y="19555"/>
                </a:lnTo>
                <a:close/>
                <a:moveTo>
                  <a:pt x="9223" y="20291"/>
                </a:moveTo>
                <a:cubicBezTo>
                  <a:pt x="8593" y="19964"/>
                  <a:pt x="6228" y="19064"/>
                  <a:pt x="3863" y="19064"/>
                </a:cubicBezTo>
                <a:cubicBezTo>
                  <a:pt x="2996" y="19064"/>
                  <a:pt x="2128" y="19227"/>
                  <a:pt x="1419" y="19555"/>
                </a:cubicBezTo>
                <a:cubicBezTo>
                  <a:pt x="1419" y="8345"/>
                  <a:pt x="1419" y="8345"/>
                  <a:pt x="1419" y="8345"/>
                </a:cubicBezTo>
                <a:cubicBezTo>
                  <a:pt x="1892" y="8182"/>
                  <a:pt x="2996" y="7855"/>
                  <a:pt x="4336" y="7855"/>
                </a:cubicBezTo>
                <a:cubicBezTo>
                  <a:pt x="6149" y="7855"/>
                  <a:pt x="7647" y="8427"/>
                  <a:pt x="8908" y="9491"/>
                </a:cubicBezTo>
                <a:cubicBezTo>
                  <a:pt x="8908" y="16200"/>
                  <a:pt x="8908" y="16200"/>
                  <a:pt x="8908" y="16200"/>
                </a:cubicBezTo>
                <a:cubicBezTo>
                  <a:pt x="9223" y="15873"/>
                  <a:pt x="9223" y="15873"/>
                  <a:pt x="9223" y="15873"/>
                </a:cubicBezTo>
                <a:lnTo>
                  <a:pt x="9223" y="20291"/>
                </a:lnTo>
                <a:close/>
                <a:moveTo>
                  <a:pt x="2523" y="11045"/>
                </a:moveTo>
                <a:cubicBezTo>
                  <a:pt x="2601" y="11536"/>
                  <a:pt x="2601" y="11536"/>
                  <a:pt x="2601" y="11536"/>
                </a:cubicBezTo>
                <a:cubicBezTo>
                  <a:pt x="5361" y="10718"/>
                  <a:pt x="7883" y="12109"/>
                  <a:pt x="7883" y="12191"/>
                </a:cubicBezTo>
                <a:cubicBezTo>
                  <a:pt x="8120" y="11782"/>
                  <a:pt x="8120" y="11782"/>
                  <a:pt x="8120" y="11782"/>
                </a:cubicBezTo>
                <a:cubicBezTo>
                  <a:pt x="7962" y="11700"/>
                  <a:pt x="5439" y="10227"/>
                  <a:pt x="2523" y="11045"/>
                </a:cubicBezTo>
                <a:close/>
                <a:moveTo>
                  <a:pt x="2523" y="12273"/>
                </a:moveTo>
                <a:cubicBezTo>
                  <a:pt x="2601" y="12682"/>
                  <a:pt x="2601" y="12682"/>
                  <a:pt x="2601" y="12682"/>
                </a:cubicBezTo>
                <a:cubicBezTo>
                  <a:pt x="5361" y="11945"/>
                  <a:pt x="7883" y="13336"/>
                  <a:pt x="7883" y="13336"/>
                </a:cubicBezTo>
                <a:cubicBezTo>
                  <a:pt x="8120" y="12927"/>
                  <a:pt x="8120" y="12927"/>
                  <a:pt x="8120" y="12927"/>
                </a:cubicBezTo>
                <a:cubicBezTo>
                  <a:pt x="7962" y="12927"/>
                  <a:pt x="5439" y="11455"/>
                  <a:pt x="2523" y="1227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2100">
                <a:latin typeface="Gill Sans"/>
                <a:ea typeface="Gill Sans"/>
                <a:cs typeface="Gill Sans"/>
                <a:sym typeface="Gill Sans"/>
              </a:defRPr>
            </a:pPr>
            <a:endParaRPr sz="28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83F09F-9697-042F-E753-CF4DE09FEE76}"/>
              </a:ext>
            </a:extLst>
          </p:cNvPr>
          <p:cNvSpPr txBox="1"/>
          <p:nvPr/>
        </p:nvSpPr>
        <p:spPr>
          <a:xfrm>
            <a:off x="1184173" y="411653"/>
            <a:ext cx="948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拓展分析 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–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调整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CM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出现一个后级回路的峰几乎没有变化（前后级变化不对称）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EE7676-BA58-43BB-B983-B6587409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5" y="1131450"/>
            <a:ext cx="3970364" cy="2766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CDE81A-852A-2FB9-F9C7-797F26F282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6754"/>
          <a:stretch/>
        </p:blipFill>
        <p:spPr>
          <a:xfrm>
            <a:off x="623635" y="3673104"/>
            <a:ext cx="3987211" cy="29759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7DAEF7-D10F-ABDA-2B98-2FB26E105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642" y="1179745"/>
            <a:ext cx="6612181" cy="498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4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0587" y="391884"/>
            <a:ext cx="419879" cy="419879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25150" y="391884"/>
            <a:ext cx="419879" cy="419879"/>
          </a:xfrm>
          <a:prstGeom prst="ellipse">
            <a:avLst/>
          </a:prstGeom>
          <a:solidFill>
            <a:srgbClr val="6B9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Shape 23655"/>
          <p:cNvSpPr/>
          <p:nvPr/>
        </p:nvSpPr>
        <p:spPr>
          <a:xfrm>
            <a:off x="2153913" y="4937584"/>
            <a:ext cx="463328" cy="446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23" y="14727"/>
                </a:moveTo>
                <a:cubicBezTo>
                  <a:pt x="2601" y="15218"/>
                  <a:pt x="2601" y="15218"/>
                  <a:pt x="2601" y="15218"/>
                </a:cubicBezTo>
                <a:cubicBezTo>
                  <a:pt x="5361" y="14400"/>
                  <a:pt x="7883" y="15791"/>
                  <a:pt x="7883" y="15873"/>
                </a:cubicBezTo>
                <a:cubicBezTo>
                  <a:pt x="8120" y="15464"/>
                  <a:pt x="8120" y="15464"/>
                  <a:pt x="8120" y="15464"/>
                </a:cubicBezTo>
                <a:cubicBezTo>
                  <a:pt x="7962" y="15382"/>
                  <a:pt x="5439" y="13909"/>
                  <a:pt x="2523" y="14727"/>
                </a:cubicBezTo>
                <a:close/>
                <a:moveTo>
                  <a:pt x="2523" y="15955"/>
                </a:moveTo>
                <a:cubicBezTo>
                  <a:pt x="2601" y="16445"/>
                  <a:pt x="2601" y="16445"/>
                  <a:pt x="2601" y="16445"/>
                </a:cubicBezTo>
                <a:cubicBezTo>
                  <a:pt x="5361" y="15627"/>
                  <a:pt x="7883" y="17100"/>
                  <a:pt x="7883" y="17100"/>
                </a:cubicBezTo>
                <a:cubicBezTo>
                  <a:pt x="8120" y="16691"/>
                  <a:pt x="8120" y="16691"/>
                  <a:pt x="8120" y="16691"/>
                </a:cubicBezTo>
                <a:cubicBezTo>
                  <a:pt x="7962" y="16609"/>
                  <a:pt x="5439" y="15218"/>
                  <a:pt x="2523" y="15955"/>
                </a:cubicBezTo>
                <a:close/>
                <a:moveTo>
                  <a:pt x="2523" y="13582"/>
                </a:moveTo>
                <a:cubicBezTo>
                  <a:pt x="2601" y="13991"/>
                  <a:pt x="2601" y="13991"/>
                  <a:pt x="2601" y="13991"/>
                </a:cubicBezTo>
                <a:cubicBezTo>
                  <a:pt x="5361" y="13255"/>
                  <a:pt x="7883" y="14645"/>
                  <a:pt x="7883" y="14645"/>
                </a:cubicBezTo>
                <a:cubicBezTo>
                  <a:pt x="8120" y="14236"/>
                  <a:pt x="8120" y="14236"/>
                  <a:pt x="8120" y="14236"/>
                </a:cubicBezTo>
                <a:cubicBezTo>
                  <a:pt x="7962" y="14155"/>
                  <a:pt x="5439" y="12764"/>
                  <a:pt x="2523" y="13582"/>
                </a:cubicBezTo>
                <a:close/>
                <a:moveTo>
                  <a:pt x="2523" y="17182"/>
                </a:moveTo>
                <a:cubicBezTo>
                  <a:pt x="2601" y="17673"/>
                  <a:pt x="2601" y="17673"/>
                  <a:pt x="2601" y="17673"/>
                </a:cubicBezTo>
                <a:cubicBezTo>
                  <a:pt x="5361" y="16855"/>
                  <a:pt x="7883" y="18327"/>
                  <a:pt x="7883" y="18327"/>
                </a:cubicBezTo>
                <a:cubicBezTo>
                  <a:pt x="8120" y="17918"/>
                  <a:pt x="8120" y="17918"/>
                  <a:pt x="8120" y="17918"/>
                </a:cubicBezTo>
                <a:cubicBezTo>
                  <a:pt x="7962" y="17836"/>
                  <a:pt x="5439" y="16445"/>
                  <a:pt x="2523" y="17182"/>
                </a:cubicBezTo>
                <a:close/>
                <a:moveTo>
                  <a:pt x="2523" y="9818"/>
                </a:moveTo>
                <a:cubicBezTo>
                  <a:pt x="2601" y="10227"/>
                  <a:pt x="2601" y="10227"/>
                  <a:pt x="2601" y="10227"/>
                </a:cubicBezTo>
                <a:cubicBezTo>
                  <a:pt x="5361" y="9491"/>
                  <a:pt x="7883" y="10882"/>
                  <a:pt x="7883" y="10882"/>
                </a:cubicBezTo>
                <a:cubicBezTo>
                  <a:pt x="8120" y="10473"/>
                  <a:pt x="8120" y="10473"/>
                  <a:pt x="8120" y="10473"/>
                </a:cubicBezTo>
                <a:cubicBezTo>
                  <a:pt x="7962" y="10473"/>
                  <a:pt x="5439" y="9000"/>
                  <a:pt x="2523" y="9818"/>
                </a:cubicBezTo>
                <a:close/>
                <a:moveTo>
                  <a:pt x="18447" y="0"/>
                </a:moveTo>
                <a:cubicBezTo>
                  <a:pt x="17185" y="2782"/>
                  <a:pt x="17185" y="2782"/>
                  <a:pt x="17185" y="2782"/>
                </a:cubicBezTo>
                <a:cubicBezTo>
                  <a:pt x="17185" y="2782"/>
                  <a:pt x="17185" y="2782"/>
                  <a:pt x="17185" y="2782"/>
                </a:cubicBezTo>
                <a:cubicBezTo>
                  <a:pt x="13165" y="11373"/>
                  <a:pt x="13165" y="11373"/>
                  <a:pt x="13165" y="11373"/>
                </a:cubicBezTo>
                <a:cubicBezTo>
                  <a:pt x="12850" y="15873"/>
                  <a:pt x="12850" y="15873"/>
                  <a:pt x="12850" y="15873"/>
                </a:cubicBezTo>
                <a:cubicBezTo>
                  <a:pt x="16239" y="13009"/>
                  <a:pt x="16239" y="13009"/>
                  <a:pt x="16239" y="13009"/>
                </a:cubicBezTo>
                <a:cubicBezTo>
                  <a:pt x="20260" y="4336"/>
                  <a:pt x="20260" y="4336"/>
                  <a:pt x="20260" y="4336"/>
                </a:cubicBezTo>
                <a:cubicBezTo>
                  <a:pt x="20260" y="4336"/>
                  <a:pt x="20260" y="4336"/>
                  <a:pt x="20260" y="4336"/>
                </a:cubicBezTo>
                <a:cubicBezTo>
                  <a:pt x="21600" y="1636"/>
                  <a:pt x="21600" y="1636"/>
                  <a:pt x="21600" y="1636"/>
                </a:cubicBezTo>
                <a:lnTo>
                  <a:pt x="18447" y="0"/>
                </a:lnTo>
                <a:close/>
                <a:moveTo>
                  <a:pt x="16003" y="12764"/>
                </a:moveTo>
                <a:cubicBezTo>
                  <a:pt x="14032" y="14400"/>
                  <a:pt x="14032" y="14400"/>
                  <a:pt x="14032" y="14400"/>
                </a:cubicBezTo>
                <a:cubicBezTo>
                  <a:pt x="13323" y="13991"/>
                  <a:pt x="13323" y="13991"/>
                  <a:pt x="13323" y="13991"/>
                </a:cubicBezTo>
                <a:cubicBezTo>
                  <a:pt x="13480" y="11455"/>
                  <a:pt x="13480" y="11455"/>
                  <a:pt x="13480" y="11455"/>
                </a:cubicBezTo>
                <a:cubicBezTo>
                  <a:pt x="13638" y="11045"/>
                  <a:pt x="13638" y="11045"/>
                  <a:pt x="13638" y="11045"/>
                </a:cubicBezTo>
                <a:cubicBezTo>
                  <a:pt x="14032" y="12355"/>
                  <a:pt x="14032" y="12355"/>
                  <a:pt x="14032" y="12355"/>
                </a:cubicBezTo>
                <a:cubicBezTo>
                  <a:pt x="14820" y="11864"/>
                  <a:pt x="14820" y="11864"/>
                  <a:pt x="14820" y="11864"/>
                </a:cubicBezTo>
                <a:cubicBezTo>
                  <a:pt x="14978" y="12845"/>
                  <a:pt x="14978" y="12845"/>
                  <a:pt x="14978" y="12845"/>
                </a:cubicBezTo>
                <a:cubicBezTo>
                  <a:pt x="16161" y="12436"/>
                  <a:pt x="16161" y="12436"/>
                  <a:pt x="16161" y="12436"/>
                </a:cubicBezTo>
                <a:lnTo>
                  <a:pt x="16003" y="12764"/>
                </a:lnTo>
                <a:close/>
                <a:moveTo>
                  <a:pt x="20260" y="2945"/>
                </a:moveTo>
                <a:cubicBezTo>
                  <a:pt x="18289" y="1964"/>
                  <a:pt x="18289" y="1964"/>
                  <a:pt x="18289" y="1964"/>
                </a:cubicBezTo>
                <a:cubicBezTo>
                  <a:pt x="18762" y="900"/>
                  <a:pt x="18762" y="900"/>
                  <a:pt x="18762" y="900"/>
                </a:cubicBezTo>
                <a:cubicBezTo>
                  <a:pt x="20733" y="1882"/>
                  <a:pt x="20733" y="1882"/>
                  <a:pt x="20733" y="1882"/>
                </a:cubicBezTo>
                <a:lnTo>
                  <a:pt x="20260" y="2945"/>
                </a:lnTo>
                <a:close/>
                <a:moveTo>
                  <a:pt x="17185" y="19555"/>
                </a:moveTo>
                <a:cubicBezTo>
                  <a:pt x="16476" y="19227"/>
                  <a:pt x="15609" y="19064"/>
                  <a:pt x="14663" y="19064"/>
                </a:cubicBezTo>
                <a:cubicBezTo>
                  <a:pt x="12298" y="19064"/>
                  <a:pt x="10091" y="19964"/>
                  <a:pt x="9460" y="20291"/>
                </a:cubicBezTo>
                <a:cubicBezTo>
                  <a:pt x="9460" y="15873"/>
                  <a:pt x="9460" y="15873"/>
                  <a:pt x="9460" y="15873"/>
                </a:cubicBezTo>
                <a:cubicBezTo>
                  <a:pt x="9775" y="16200"/>
                  <a:pt x="9775" y="16200"/>
                  <a:pt x="9775" y="16200"/>
                </a:cubicBezTo>
                <a:cubicBezTo>
                  <a:pt x="9775" y="9491"/>
                  <a:pt x="9775" y="9491"/>
                  <a:pt x="9775" y="9491"/>
                </a:cubicBezTo>
                <a:cubicBezTo>
                  <a:pt x="10958" y="8509"/>
                  <a:pt x="12377" y="7936"/>
                  <a:pt x="14032" y="7855"/>
                </a:cubicBezTo>
                <a:cubicBezTo>
                  <a:pt x="14347" y="7282"/>
                  <a:pt x="14347" y="7282"/>
                  <a:pt x="14347" y="7282"/>
                </a:cubicBezTo>
                <a:cubicBezTo>
                  <a:pt x="12377" y="7282"/>
                  <a:pt x="10721" y="7936"/>
                  <a:pt x="9302" y="9164"/>
                </a:cubicBezTo>
                <a:cubicBezTo>
                  <a:pt x="7962" y="7936"/>
                  <a:pt x="6307" y="7282"/>
                  <a:pt x="4336" y="7282"/>
                </a:cubicBezTo>
                <a:cubicBezTo>
                  <a:pt x="2523" y="7282"/>
                  <a:pt x="1182" y="7855"/>
                  <a:pt x="1104" y="7855"/>
                </a:cubicBezTo>
                <a:cubicBezTo>
                  <a:pt x="946" y="7936"/>
                  <a:pt x="946" y="7936"/>
                  <a:pt x="946" y="7936"/>
                </a:cubicBezTo>
                <a:cubicBezTo>
                  <a:pt x="946" y="9082"/>
                  <a:pt x="946" y="9082"/>
                  <a:pt x="946" y="9082"/>
                </a:cubicBezTo>
                <a:cubicBezTo>
                  <a:pt x="394" y="9164"/>
                  <a:pt x="0" y="9409"/>
                  <a:pt x="0" y="9655"/>
                </a:cubicBezTo>
                <a:cubicBezTo>
                  <a:pt x="0" y="21191"/>
                  <a:pt x="0" y="21191"/>
                  <a:pt x="0" y="21191"/>
                </a:cubicBezTo>
                <a:cubicBezTo>
                  <a:pt x="8199" y="21191"/>
                  <a:pt x="8199" y="21191"/>
                  <a:pt x="8199" y="21191"/>
                </a:cubicBezTo>
                <a:cubicBezTo>
                  <a:pt x="8514" y="21436"/>
                  <a:pt x="8908" y="21600"/>
                  <a:pt x="9381" y="21600"/>
                </a:cubicBezTo>
                <a:cubicBezTo>
                  <a:pt x="9854" y="21600"/>
                  <a:pt x="10248" y="21436"/>
                  <a:pt x="10485" y="21191"/>
                </a:cubicBezTo>
                <a:cubicBezTo>
                  <a:pt x="18447" y="21191"/>
                  <a:pt x="18447" y="21191"/>
                  <a:pt x="18447" y="21191"/>
                </a:cubicBezTo>
                <a:cubicBezTo>
                  <a:pt x="18447" y="9736"/>
                  <a:pt x="18447" y="9736"/>
                  <a:pt x="18447" y="9736"/>
                </a:cubicBezTo>
                <a:cubicBezTo>
                  <a:pt x="17185" y="12436"/>
                  <a:pt x="17185" y="12436"/>
                  <a:pt x="17185" y="12436"/>
                </a:cubicBezTo>
                <a:lnTo>
                  <a:pt x="17185" y="19555"/>
                </a:lnTo>
                <a:close/>
                <a:moveTo>
                  <a:pt x="9223" y="20291"/>
                </a:moveTo>
                <a:cubicBezTo>
                  <a:pt x="8593" y="19964"/>
                  <a:pt x="6228" y="19064"/>
                  <a:pt x="3863" y="19064"/>
                </a:cubicBezTo>
                <a:cubicBezTo>
                  <a:pt x="2996" y="19064"/>
                  <a:pt x="2128" y="19227"/>
                  <a:pt x="1419" y="19555"/>
                </a:cubicBezTo>
                <a:cubicBezTo>
                  <a:pt x="1419" y="8345"/>
                  <a:pt x="1419" y="8345"/>
                  <a:pt x="1419" y="8345"/>
                </a:cubicBezTo>
                <a:cubicBezTo>
                  <a:pt x="1892" y="8182"/>
                  <a:pt x="2996" y="7855"/>
                  <a:pt x="4336" y="7855"/>
                </a:cubicBezTo>
                <a:cubicBezTo>
                  <a:pt x="6149" y="7855"/>
                  <a:pt x="7647" y="8427"/>
                  <a:pt x="8908" y="9491"/>
                </a:cubicBezTo>
                <a:cubicBezTo>
                  <a:pt x="8908" y="16200"/>
                  <a:pt x="8908" y="16200"/>
                  <a:pt x="8908" y="16200"/>
                </a:cubicBezTo>
                <a:cubicBezTo>
                  <a:pt x="9223" y="15873"/>
                  <a:pt x="9223" y="15873"/>
                  <a:pt x="9223" y="15873"/>
                </a:cubicBezTo>
                <a:lnTo>
                  <a:pt x="9223" y="20291"/>
                </a:lnTo>
                <a:close/>
                <a:moveTo>
                  <a:pt x="2523" y="11045"/>
                </a:moveTo>
                <a:cubicBezTo>
                  <a:pt x="2601" y="11536"/>
                  <a:pt x="2601" y="11536"/>
                  <a:pt x="2601" y="11536"/>
                </a:cubicBezTo>
                <a:cubicBezTo>
                  <a:pt x="5361" y="10718"/>
                  <a:pt x="7883" y="12109"/>
                  <a:pt x="7883" y="12191"/>
                </a:cubicBezTo>
                <a:cubicBezTo>
                  <a:pt x="8120" y="11782"/>
                  <a:pt x="8120" y="11782"/>
                  <a:pt x="8120" y="11782"/>
                </a:cubicBezTo>
                <a:cubicBezTo>
                  <a:pt x="7962" y="11700"/>
                  <a:pt x="5439" y="10227"/>
                  <a:pt x="2523" y="11045"/>
                </a:cubicBezTo>
                <a:close/>
                <a:moveTo>
                  <a:pt x="2523" y="12273"/>
                </a:moveTo>
                <a:cubicBezTo>
                  <a:pt x="2601" y="12682"/>
                  <a:pt x="2601" y="12682"/>
                  <a:pt x="2601" y="12682"/>
                </a:cubicBezTo>
                <a:cubicBezTo>
                  <a:pt x="5361" y="11945"/>
                  <a:pt x="7883" y="13336"/>
                  <a:pt x="7883" y="13336"/>
                </a:cubicBezTo>
                <a:cubicBezTo>
                  <a:pt x="8120" y="12927"/>
                  <a:pt x="8120" y="12927"/>
                  <a:pt x="8120" y="12927"/>
                </a:cubicBezTo>
                <a:cubicBezTo>
                  <a:pt x="7962" y="12927"/>
                  <a:pt x="5439" y="11455"/>
                  <a:pt x="2523" y="1227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tIns="22860" rIns="22860" bIns="2286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 sz="2100">
                <a:latin typeface="Gill Sans"/>
                <a:ea typeface="Gill Sans"/>
                <a:cs typeface="Gill Sans"/>
                <a:sym typeface="Gill Sans"/>
              </a:defRPr>
            </a:pPr>
            <a:endParaRPr sz="28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83F09F-9697-042F-E753-CF4DE09FEE76}"/>
              </a:ext>
            </a:extLst>
          </p:cNvPr>
          <p:cNvSpPr txBox="1"/>
          <p:nvPr/>
        </p:nvSpPr>
        <p:spPr>
          <a:xfrm>
            <a:off x="1184173" y="411653"/>
            <a:ext cx="948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3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拓展分析 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– 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调整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CM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出现一个后级回路的峰几乎没有变化（前后级变化不对称）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14476B-DE19-3F93-79B5-77EDB983F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58"/>
          <a:stretch/>
        </p:blipFill>
        <p:spPr>
          <a:xfrm>
            <a:off x="270587" y="1970928"/>
            <a:ext cx="3987211" cy="4495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EE87E1-9103-F929-88E2-597C8861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968" y="1970928"/>
            <a:ext cx="6744284" cy="47171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0966ED-F97D-D8E6-24CE-776F534530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9" b="26754"/>
          <a:stretch/>
        </p:blipFill>
        <p:spPr>
          <a:xfrm>
            <a:off x="6083237" y="811763"/>
            <a:ext cx="3987211" cy="16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738</Words>
  <Application>Microsoft Office PowerPoint</Application>
  <PresentationFormat>宽屏</PresentationFormat>
  <Paragraphs>62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Gill Sans</vt:lpstr>
      <vt:lpstr>等线</vt:lpstr>
      <vt:lpstr>楷体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许 凯文</cp:lastModifiedBy>
  <cp:revision>164</cp:revision>
  <dcterms:created xsi:type="dcterms:W3CDTF">2021-03-11T06:05:00Z</dcterms:created>
  <dcterms:modified xsi:type="dcterms:W3CDTF">2023-04-18T12:18:34Z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v1.0_mb_KtDL1gSLavouvvOnGZX1Cg==</vt:lpwstr>
  </property>
</Properties>
</file>